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8" r:id="rId2"/>
    <p:sldId id="308" r:id="rId3"/>
    <p:sldId id="321" r:id="rId4"/>
    <p:sldId id="323" r:id="rId5"/>
    <p:sldId id="326" r:id="rId6"/>
    <p:sldId id="327" r:id="rId7"/>
    <p:sldId id="317" r:id="rId8"/>
    <p:sldId id="325" r:id="rId9"/>
    <p:sldId id="310" r:id="rId10"/>
    <p:sldId id="318" r:id="rId11"/>
    <p:sldId id="320" r:id="rId12"/>
    <p:sldId id="328" r:id="rId13"/>
    <p:sldId id="313" r:id="rId14"/>
    <p:sldId id="331" r:id="rId15"/>
    <p:sldId id="329" r:id="rId16"/>
    <p:sldId id="330" r:id="rId17"/>
    <p:sldId id="316" r:id="rId18"/>
    <p:sldId id="332" r:id="rId19"/>
    <p:sldId id="315" r:id="rId20"/>
    <p:sldId id="335" r:id="rId21"/>
    <p:sldId id="333" r:id="rId22"/>
    <p:sldId id="334" r:id="rId2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나눔명조" panose="02020603020101020101" pitchFamily="18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Nanum Gothic" panose="020D0604000000000000" pitchFamily="34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1" autoAdjust="0"/>
    <p:restoredTop sz="96172"/>
  </p:normalViewPr>
  <p:slideViewPr>
    <p:cSldViewPr snapToGrid="0" showGuides="1">
      <p:cViewPr>
        <p:scale>
          <a:sx n="141" d="100"/>
          <a:sy n="141" d="100"/>
        </p:scale>
        <p:origin x="72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상세 데이터 선택 페이지 요청</a:t>
            </a:r>
            <a:endParaRPr lang="en-US" altLang="ko-KR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컬럼 설명</a:t>
            </a:r>
            <a:r>
              <a:rPr lang="en-US" altLang="ko-KR" dirty="0"/>
              <a:t>,</a:t>
            </a:r>
            <a:r>
              <a:rPr lang="ko-KR" altLang="en-US" dirty="0"/>
              <a:t> 사용 여부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목표 변수 체크 박스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최솟값</a:t>
            </a:r>
            <a:r>
              <a:rPr lang="en-US" altLang="ko-KR" dirty="0"/>
              <a:t>,</a:t>
            </a:r>
            <a:r>
              <a:rPr lang="ko-KR" altLang="en-US" dirty="0"/>
              <a:t> 최대값</a:t>
            </a:r>
            <a:r>
              <a:rPr lang="en-US" altLang="ko-KR" dirty="0"/>
              <a:t>,</a:t>
            </a:r>
            <a:r>
              <a:rPr lang="ko-KR" altLang="en-US" dirty="0"/>
              <a:t> 평균</a:t>
            </a:r>
            <a:r>
              <a:rPr lang="en-US" altLang="ko-KR" dirty="0"/>
              <a:t>,</a:t>
            </a:r>
            <a:r>
              <a:rPr lang="ko-KR" altLang="en-US" dirty="0"/>
              <a:t> 표준편차</a:t>
            </a:r>
            <a:r>
              <a:rPr lang="en-US" altLang="ko-KR" dirty="0"/>
              <a:t>)</a:t>
            </a:r>
            <a:r>
              <a:rPr lang="ko-KR" altLang="en-US" dirty="0"/>
              <a:t> 들을 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해당 파일의 컬럼 정보</a:t>
            </a:r>
            <a:r>
              <a:rPr lang="en-US" altLang="ko-KR" dirty="0"/>
              <a:t>(</a:t>
            </a: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설명</a:t>
            </a:r>
            <a:r>
              <a:rPr lang="en-US" altLang="ko-KR" dirty="0"/>
              <a:t>,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컬럼 정보들을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조회 요청을 처리하고 </a:t>
            </a:r>
            <a:r>
              <a:rPr lang="en-US" altLang="ko-KR" dirty="0"/>
              <a:t>Spring</a:t>
            </a:r>
            <a:r>
              <a:rPr lang="ko-KR" altLang="en-US" dirty="0"/>
              <a:t>에게 컬럼 정보들을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컬럼 정보들을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컬럼 정보들을 화면에 바인딩한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사용할 컬럼과 학습을 목표로 하는 변수를 체크한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다음</a:t>
            </a:r>
            <a:r>
              <a:rPr lang="en-US" altLang="ko-KR" dirty="0"/>
              <a:t>”</a:t>
            </a:r>
            <a:r>
              <a:rPr lang="ko-KR" altLang="en-US" dirty="0"/>
              <a:t> 버튼을 누르면 사용할 </a:t>
            </a:r>
            <a:r>
              <a:rPr lang="ko-KR" altLang="en-US" dirty="0" err="1"/>
              <a:t>컬럼명들과</a:t>
            </a:r>
            <a:r>
              <a:rPr lang="ko-KR" altLang="en-US" dirty="0"/>
              <a:t> 목표 변수의 </a:t>
            </a:r>
            <a:r>
              <a:rPr lang="ko-KR" altLang="en-US" dirty="0" err="1"/>
              <a:t>컬럼명을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에서 저장하고 학습 방법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4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추천 학습 모델 </a:t>
            </a:r>
            <a:r>
              <a:rPr lang="en-US" altLang="ko-KR" dirty="0"/>
              <a:t>or 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ko-KR" altLang="en-US" dirty="0"/>
              <a:t>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＂추천 학습 모델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추천 학습 모델 검토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레이어 </a:t>
            </a:r>
            <a:r>
              <a:rPr lang="ko-KR" altLang="en-US" dirty="0" err="1"/>
              <a:t>커스터마이징</a:t>
            </a:r>
            <a:r>
              <a:rPr lang="ko-KR" altLang="en-US" dirty="0"/>
              <a:t>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3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추천 학습 모델 </a:t>
            </a:r>
            <a:r>
              <a:rPr lang="en-US" altLang="ko-KR" dirty="0"/>
              <a:t>or 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ko-KR" altLang="en-US" dirty="0"/>
              <a:t>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＂추천 학습 모델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추천 학습 모델 검토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레이어 </a:t>
            </a:r>
            <a:r>
              <a:rPr lang="ko-KR" altLang="en-US" dirty="0" err="1"/>
              <a:t>커스터마이징</a:t>
            </a:r>
            <a:r>
              <a:rPr lang="ko-KR" altLang="en-US" dirty="0"/>
              <a:t>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440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추천 학습 모델 검토 페이지 요청</a:t>
            </a:r>
          </a:p>
          <a:p>
            <a:pPr marL="0" indent="0">
              <a:buNone/>
            </a:pPr>
            <a:r>
              <a:rPr lang="ko-KR" altLang="en-US" dirty="0"/>
              <a:t>   *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정보들을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</a:t>
            </a:r>
            <a:r>
              <a:rPr lang="en-US" altLang="ko-KR" dirty="0"/>
              <a:t>JSON </a:t>
            </a:r>
            <a:r>
              <a:rPr lang="ko-KR" altLang="en-US" dirty="0"/>
              <a:t>형식으로 학습 목표 변수 개수를 전송하고</a:t>
            </a:r>
            <a:r>
              <a:rPr lang="en-US" altLang="ko-KR" dirty="0"/>
              <a:t>, </a:t>
            </a:r>
            <a:r>
              <a:rPr lang="ko-KR" altLang="en-US" dirty="0"/>
              <a:t>추천 학습 모델 구조 및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Flask</a:t>
            </a:r>
            <a:r>
              <a:rPr lang="ko-KR" altLang="en-US" dirty="0"/>
              <a:t>는 </a:t>
            </a:r>
            <a:r>
              <a:rPr lang="en-US" altLang="ko-KR" dirty="0"/>
              <a:t>Vue</a:t>
            </a:r>
            <a:r>
              <a:rPr lang="ko-KR" altLang="en-US" dirty="0"/>
              <a:t>로부터 목표 변수 개수를 받아서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모듈을 이용해 학습 목표 변수 개수에 알맞는 기존의 학습 모델을 가져온다</a:t>
            </a:r>
            <a:r>
              <a:rPr lang="en-US" altLang="ko-KR" dirty="0"/>
              <a:t>. </a:t>
            </a:r>
            <a:r>
              <a:rPr lang="ko-KR" altLang="en-US" dirty="0"/>
              <a:t>그 후 해당 모델 정보와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5.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받은 모델의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모델 정보를 화면에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사용자가 “학습” 버튼을 누르면 </a:t>
            </a:r>
            <a:r>
              <a:rPr lang="en-US" altLang="ko-KR" dirty="0"/>
              <a:t>Vue</a:t>
            </a:r>
            <a:r>
              <a:rPr lang="ko-KR" altLang="en-US" dirty="0"/>
              <a:t>에게 모델 학습을 요청한다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에 저장되어 있던 파일 </a:t>
            </a:r>
            <a:r>
              <a:rPr lang="ko-KR" altLang="en-US" dirty="0" err="1"/>
              <a:t>식별자와</a:t>
            </a:r>
            <a:r>
              <a:rPr lang="ko-KR" altLang="en-US" dirty="0"/>
              <a:t> 사용할 컬럼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8.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파일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파일 경로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9. PostgreSQL</a:t>
            </a:r>
            <a:r>
              <a:rPr lang="ko-KR" altLang="en-US" dirty="0"/>
              <a:t>은 해당 파일 식별자의 파일 경로를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10. Spring</a:t>
            </a:r>
            <a:r>
              <a:rPr lang="ko-KR" altLang="en-US" dirty="0"/>
              <a:t>은 파일 경로와 사용할 컬럼들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Flask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11. 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파일 경로를 통해 파일을 불러오고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에게 파일 정보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12. </a:t>
            </a:r>
            <a:r>
              <a:rPr lang="en-US" altLang="ko-KR" dirty="0" err="1"/>
              <a:t>Keras</a:t>
            </a:r>
            <a:r>
              <a:rPr lang="ko-KR" altLang="en-US" dirty="0"/>
              <a:t>는 사용할 컬럼들과 학습 목표 컬럼들을 토대로 데이터를 </a:t>
            </a:r>
            <a:r>
              <a:rPr lang="ko-KR" altLang="en-US" dirty="0" err="1"/>
              <a:t>전처리하고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식별자를</a:t>
            </a:r>
            <a:r>
              <a:rPr lang="ko-KR" altLang="en-US" dirty="0"/>
              <a:t> 통해 모델을 불러와서 학습 시작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학습 </a:t>
            </a:r>
            <a:r>
              <a:rPr lang="ko-KR" altLang="en-US" dirty="0" err="1"/>
              <a:t>식별자를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모델 구성도를 파일로 저장하고 파일명과 파일 경로 데이터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저장하고 모델 저장 경로와 모델 </a:t>
            </a:r>
            <a:r>
              <a:rPr lang="ko-KR" altLang="en-US" dirty="0" err="1"/>
              <a:t>식별자</a:t>
            </a:r>
            <a:r>
              <a:rPr lang="ko-KR" altLang="en-US" dirty="0"/>
              <a:t> 생성하고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주기적으로 저장한다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13. </a:t>
            </a:r>
            <a:r>
              <a:rPr lang="ko-KR" altLang="en-US" dirty="0"/>
              <a:t>학습이 시작되면 </a:t>
            </a:r>
            <a:r>
              <a:rPr lang="en-US" altLang="ko-KR" dirty="0"/>
              <a:t>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유저 </a:t>
            </a:r>
            <a:r>
              <a:rPr lang="ko-KR" altLang="en-US" dirty="0" err="1"/>
              <a:t>식별자와</a:t>
            </a:r>
            <a:r>
              <a:rPr lang="ko-KR" altLang="en-US" dirty="0"/>
              <a:t> 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전송해 학습이 시작됨을 알리고</a:t>
            </a:r>
            <a:r>
              <a:rPr lang="en-US" altLang="ko-KR" dirty="0"/>
              <a:t>, Flask</a:t>
            </a:r>
            <a:r>
              <a:rPr lang="ko-KR" altLang="en-US" dirty="0"/>
              <a:t>는 </a:t>
            </a:r>
            <a:r>
              <a:rPr lang="en-US" altLang="ko-KR" dirty="0" err="1"/>
              <a:t>Keras</a:t>
            </a:r>
            <a:r>
              <a:rPr lang="ko-KR" altLang="en-US" dirty="0"/>
              <a:t>가 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저장할 때 모델 저장 경로와 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그때 그때 </a:t>
            </a:r>
            <a:r>
              <a:rPr lang="en-US" altLang="ko-KR" dirty="0"/>
              <a:t>Spring</a:t>
            </a:r>
            <a:r>
              <a:rPr lang="ko-KR" altLang="en-US" dirty="0"/>
              <a:t>에게 전송한다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14. Spring</a:t>
            </a:r>
            <a:r>
              <a:rPr lang="ko-KR" altLang="en-US" dirty="0"/>
              <a:t>은 </a:t>
            </a:r>
            <a:r>
              <a:rPr lang="en-US" altLang="ko-KR" dirty="0"/>
              <a:t>Flask</a:t>
            </a:r>
            <a:r>
              <a:rPr lang="ko-KR" altLang="en-US" dirty="0"/>
              <a:t>로부터 받은 유저 </a:t>
            </a:r>
            <a:r>
              <a:rPr lang="ko-KR" altLang="en-US" dirty="0" err="1"/>
              <a:t>식별자를</a:t>
            </a:r>
            <a:r>
              <a:rPr lang="ko-KR" altLang="en-US" dirty="0"/>
              <a:t> 통해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그리고 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에게 삽입 요청한다</a:t>
            </a:r>
            <a:r>
              <a:rPr lang="en-US" altLang="ko-KR" dirty="0"/>
              <a:t>. </a:t>
            </a:r>
            <a:r>
              <a:rPr lang="ko-KR" altLang="en-US" dirty="0"/>
              <a:t>주기적으로 </a:t>
            </a:r>
            <a:r>
              <a:rPr lang="en-US" altLang="ko-KR" dirty="0"/>
              <a:t>Flask</a:t>
            </a:r>
            <a:r>
              <a:rPr lang="ko-KR" altLang="en-US" dirty="0"/>
              <a:t>로부터 전송되는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모델 저장 경로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마지막으로 학습 요청 결과 코드를 </a:t>
            </a:r>
            <a:r>
              <a:rPr lang="en-US" altLang="ko-KR" dirty="0"/>
              <a:t>Vue</a:t>
            </a:r>
            <a:r>
              <a:rPr lang="ko-KR" altLang="en-US" dirty="0"/>
              <a:t>에게 전송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15.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학습이 시작했다는 결과 코드가 오면 학습 진행 현황 페이지를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0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추천 학습 모델 검토 페이지 요청</a:t>
            </a:r>
          </a:p>
          <a:p>
            <a:pPr marL="0" indent="0">
              <a:buNone/>
            </a:pPr>
            <a:r>
              <a:rPr lang="ko-KR" altLang="en-US" dirty="0"/>
              <a:t>   *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정보들을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</a:t>
            </a:r>
            <a:r>
              <a:rPr lang="en-US" altLang="ko-KR" dirty="0"/>
              <a:t>JSON </a:t>
            </a:r>
            <a:r>
              <a:rPr lang="ko-KR" altLang="en-US" dirty="0"/>
              <a:t>형식으로 학습 목표 변수 개수를 전송하고</a:t>
            </a:r>
            <a:r>
              <a:rPr lang="en-US" altLang="ko-KR" dirty="0"/>
              <a:t>, </a:t>
            </a:r>
            <a:r>
              <a:rPr lang="ko-KR" altLang="en-US" dirty="0"/>
              <a:t>추천 학습 모델 구조 및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Flask</a:t>
            </a:r>
            <a:r>
              <a:rPr lang="ko-KR" altLang="en-US" dirty="0"/>
              <a:t>는 </a:t>
            </a:r>
            <a:r>
              <a:rPr lang="en-US" altLang="ko-KR" dirty="0"/>
              <a:t>Vue</a:t>
            </a:r>
            <a:r>
              <a:rPr lang="ko-KR" altLang="en-US" dirty="0"/>
              <a:t>로부터 목표 변수 개수를 받아서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모듈을 이용해 학습 목표 변수 개수에 알맞는 기존의 학습 모델을 가져온다</a:t>
            </a:r>
            <a:r>
              <a:rPr lang="en-US" altLang="ko-KR" dirty="0"/>
              <a:t>. </a:t>
            </a:r>
            <a:r>
              <a:rPr lang="ko-KR" altLang="en-US" dirty="0"/>
              <a:t>그 후 해당 모델 정보와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5.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받은 모델의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모델 정보를 화면에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사용자가 “학습” 버튼을 누르면 </a:t>
            </a:r>
            <a:r>
              <a:rPr lang="en-US" altLang="ko-KR" dirty="0"/>
              <a:t>Vue</a:t>
            </a:r>
            <a:r>
              <a:rPr lang="ko-KR" altLang="en-US" dirty="0"/>
              <a:t>에게 모델 학습을 요청한다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에 저장되어 있던 파일 </a:t>
            </a:r>
            <a:r>
              <a:rPr lang="ko-KR" altLang="en-US" dirty="0" err="1"/>
              <a:t>식별자와</a:t>
            </a:r>
            <a:r>
              <a:rPr lang="ko-KR" altLang="en-US" dirty="0"/>
              <a:t> 사용할 컬럼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8.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파일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파일 경로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9. PostgreSQL</a:t>
            </a:r>
            <a:r>
              <a:rPr lang="ko-KR" altLang="en-US" dirty="0"/>
              <a:t>은 해당 파일 식별자의 파일 경로를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10. Spring</a:t>
            </a:r>
            <a:r>
              <a:rPr lang="ko-KR" altLang="en-US" dirty="0"/>
              <a:t>은 파일 경로와 사용할 컬럼들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Flask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11. 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파일 경로를 통해 파일을 불러오고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에게 파일 정보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12. </a:t>
            </a:r>
            <a:r>
              <a:rPr lang="en-US" altLang="ko-KR" dirty="0" err="1"/>
              <a:t>Keras</a:t>
            </a:r>
            <a:r>
              <a:rPr lang="ko-KR" altLang="en-US" dirty="0"/>
              <a:t>는 사용할 컬럼들과 학습 목표 컬럼들을 토대로 데이터를 </a:t>
            </a:r>
            <a:r>
              <a:rPr lang="ko-KR" altLang="en-US" dirty="0" err="1"/>
              <a:t>전처리하고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식별자를</a:t>
            </a:r>
            <a:r>
              <a:rPr lang="ko-KR" altLang="en-US" dirty="0"/>
              <a:t> 통해 모델을 불러와서 학습 시작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학습 </a:t>
            </a:r>
            <a:r>
              <a:rPr lang="ko-KR" altLang="en-US" dirty="0" err="1"/>
              <a:t>식별자를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모델 구성도를 파일로 저장하고 파일명과 파일 경로 데이터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저장하고 모델 저장 경로와 모델 </a:t>
            </a:r>
            <a:r>
              <a:rPr lang="ko-KR" altLang="en-US" dirty="0" err="1"/>
              <a:t>식별자</a:t>
            </a:r>
            <a:r>
              <a:rPr lang="ko-KR" altLang="en-US" dirty="0"/>
              <a:t> 생성하고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주기적으로 저장한다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13. </a:t>
            </a:r>
            <a:r>
              <a:rPr lang="ko-KR" altLang="en-US" dirty="0"/>
              <a:t>학습이 시작되면 </a:t>
            </a:r>
            <a:r>
              <a:rPr lang="en-US" altLang="ko-KR" dirty="0"/>
              <a:t>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유저 </a:t>
            </a:r>
            <a:r>
              <a:rPr lang="ko-KR" altLang="en-US" dirty="0" err="1"/>
              <a:t>식별자와</a:t>
            </a:r>
            <a:r>
              <a:rPr lang="ko-KR" altLang="en-US" dirty="0"/>
              <a:t> 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전송해 학습이 시작됨을 알리고</a:t>
            </a:r>
            <a:r>
              <a:rPr lang="en-US" altLang="ko-KR" dirty="0"/>
              <a:t>, Flask</a:t>
            </a:r>
            <a:r>
              <a:rPr lang="ko-KR" altLang="en-US" dirty="0"/>
              <a:t>는 </a:t>
            </a:r>
            <a:r>
              <a:rPr lang="en-US" altLang="ko-KR" dirty="0" err="1"/>
              <a:t>Keras</a:t>
            </a:r>
            <a:r>
              <a:rPr lang="ko-KR" altLang="en-US" dirty="0"/>
              <a:t>가 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저장할 때 모델 저장 경로와 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그때 그때 </a:t>
            </a:r>
            <a:r>
              <a:rPr lang="en-US" altLang="ko-KR" dirty="0"/>
              <a:t>Spring</a:t>
            </a:r>
            <a:r>
              <a:rPr lang="ko-KR" altLang="en-US" dirty="0"/>
              <a:t>에게 전송한다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14. Spring</a:t>
            </a:r>
            <a:r>
              <a:rPr lang="ko-KR" altLang="en-US" dirty="0"/>
              <a:t>은 </a:t>
            </a:r>
            <a:r>
              <a:rPr lang="en-US" altLang="ko-KR" dirty="0"/>
              <a:t>Flask</a:t>
            </a:r>
            <a:r>
              <a:rPr lang="ko-KR" altLang="en-US" dirty="0"/>
              <a:t>로부터 받은 유저 </a:t>
            </a:r>
            <a:r>
              <a:rPr lang="ko-KR" altLang="en-US" dirty="0" err="1"/>
              <a:t>식별자를</a:t>
            </a:r>
            <a:r>
              <a:rPr lang="ko-KR" altLang="en-US" dirty="0"/>
              <a:t> 통해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그리고 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에게 삽입 요청한다</a:t>
            </a:r>
            <a:r>
              <a:rPr lang="en-US" altLang="ko-KR" dirty="0"/>
              <a:t>. </a:t>
            </a:r>
            <a:r>
              <a:rPr lang="ko-KR" altLang="en-US" dirty="0"/>
              <a:t>주기적으로 </a:t>
            </a:r>
            <a:r>
              <a:rPr lang="en-US" altLang="ko-KR" dirty="0"/>
              <a:t>Flask</a:t>
            </a:r>
            <a:r>
              <a:rPr lang="ko-KR" altLang="en-US" dirty="0"/>
              <a:t>로부터 전송되는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모델 저장 경로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마지막으로 학습 요청 결과 코드를 </a:t>
            </a:r>
            <a:r>
              <a:rPr lang="en-US" altLang="ko-KR" dirty="0"/>
              <a:t>Vue</a:t>
            </a:r>
            <a:r>
              <a:rPr lang="ko-KR" altLang="en-US" dirty="0"/>
              <a:t>에게 전송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15.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학습이 시작했다는 결과 코드가 오면 학습 진행 현황 페이지를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모델 </a:t>
            </a:r>
            <a:r>
              <a:rPr lang="ko-KR" altLang="en-US" dirty="0" err="1"/>
              <a:t>커스터</a:t>
            </a:r>
            <a:r>
              <a:rPr lang="ko-KR" altLang="en-US" dirty="0"/>
              <a:t> 페이지 요청</a:t>
            </a:r>
          </a:p>
          <a:p>
            <a:pPr marL="0" indent="0">
              <a:buNone/>
            </a:pPr>
            <a:r>
              <a:rPr lang="ko-KR" altLang="en-US" dirty="0"/>
              <a:t>   *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정보를 직접 입력할 수 있도록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* </a:t>
            </a:r>
            <a:r>
              <a:rPr lang="ko-KR" altLang="en-US" dirty="0"/>
              <a:t>레이어를 추가</a:t>
            </a:r>
            <a:r>
              <a:rPr lang="en-US" altLang="ko-KR" dirty="0"/>
              <a:t>, </a:t>
            </a:r>
            <a:r>
              <a:rPr lang="ko-KR" altLang="en-US" dirty="0"/>
              <a:t>삭제가 가능하고 여러 설정을 할 수 있도록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모델 </a:t>
            </a:r>
            <a:r>
              <a:rPr lang="ko-KR" altLang="en-US" dirty="0" err="1"/>
              <a:t>커스터마이징</a:t>
            </a:r>
            <a:r>
              <a:rPr lang="ko-KR" altLang="en-US" dirty="0"/>
              <a:t> 페이지를 반환한다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사용자가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정보를 입력하고 “학습” 버튼을 누르면 </a:t>
            </a:r>
            <a:r>
              <a:rPr lang="en-US" altLang="ko-KR" dirty="0"/>
              <a:t>Vue</a:t>
            </a:r>
            <a:r>
              <a:rPr lang="ko-KR" altLang="en-US" dirty="0"/>
              <a:t>에게 모델 학습을 요청한다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Vue</a:t>
            </a:r>
            <a:r>
              <a:rPr lang="ko-KR" altLang="en-US" dirty="0"/>
              <a:t>에 저장되어 있던 파일 </a:t>
            </a:r>
            <a:r>
              <a:rPr lang="ko-KR" altLang="en-US" dirty="0" err="1"/>
              <a:t>식별자와</a:t>
            </a:r>
            <a:r>
              <a:rPr lang="ko-KR" altLang="en-US" dirty="0"/>
              <a:t> 사용할 컬럼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en-US" altLang="ko-KR" dirty="0"/>
              <a:t>, </a:t>
            </a:r>
            <a:r>
              <a:rPr lang="ko-KR" altLang="en-US" dirty="0"/>
              <a:t>레이어 정보들을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파일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파일 경로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7. PostgreSQL</a:t>
            </a:r>
            <a:r>
              <a:rPr lang="ko-KR" altLang="en-US" dirty="0"/>
              <a:t>은 해당 파일 식별자의 파일 경로를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8. Spring</a:t>
            </a:r>
            <a:r>
              <a:rPr lang="ko-KR" altLang="en-US" dirty="0"/>
              <a:t>은 여러 데이터들을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Flask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9. 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파일 경로를 통해 파일을 불러오고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에게 파일 정보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10. </a:t>
            </a:r>
            <a:r>
              <a:rPr lang="en-US" altLang="ko-KR" dirty="0" err="1"/>
              <a:t>Keras</a:t>
            </a:r>
            <a:r>
              <a:rPr lang="ko-KR" altLang="en-US" dirty="0"/>
              <a:t>는 여러 데이터들을 토대로 데이터를 </a:t>
            </a:r>
            <a:r>
              <a:rPr lang="ko-KR" altLang="en-US" dirty="0" err="1"/>
              <a:t>전처리하고</a:t>
            </a:r>
            <a:r>
              <a:rPr lang="en-US" altLang="ko-KR" dirty="0"/>
              <a:t>, </a:t>
            </a:r>
            <a:r>
              <a:rPr lang="ko-KR" altLang="en-US" dirty="0"/>
              <a:t>사용자가 설정한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정보를 통해 모델을 만들어서 학습 시작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학습 </a:t>
            </a:r>
            <a:r>
              <a:rPr lang="ko-KR" altLang="en-US" dirty="0" err="1"/>
              <a:t>식별자를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모델 구성도를 파일로 저장하고 파일명과 파일 경로 데이터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저장하고 모델 </a:t>
            </a:r>
            <a:r>
              <a:rPr lang="ko-KR" altLang="en-US" dirty="0" err="1"/>
              <a:t>식별자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11. </a:t>
            </a:r>
            <a:r>
              <a:rPr lang="ko-KR" altLang="en-US" dirty="0"/>
              <a:t>학습이 시작되면 </a:t>
            </a:r>
            <a:r>
              <a:rPr lang="en-US" altLang="ko-KR" dirty="0"/>
              <a:t>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유저 </a:t>
            </a:r>
            <a:r>
              <a:rPr lang="ko-KR" altLang="en-US" dirty="0" err="1"/>
              <a:t>식별자와</a:t>
            </a:r>
            <a:r>
              <a:rPr lang="ko-KR" altLang="en-US" dirty="0"/>
              <a:t> 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전송해 학습이 시작됨을 알리고</a:t>
            </a:r>
            <a:r>
              <a:rPr lang="en-US" altLang="ko-KR" dirty="0"/>
              <a:t>, Flask</a:t>
            </a:r>
            <a:r>
              <a:rPr lang="ko-KR" altLang="en-US" dirty="0"/>
              <a:t>는 </a:t>
            </a:r>
            <a:r>
              <a:rPr lang="en-US" altLang="ko-KR" dirty="0" err="1"/>
              <a:t>Keras</a:t>
            </a:r>
            <a:r>
              <a:rPr lang="ko-KR" altLang="en-US" dirty="0"/>
              <a:t>가 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저장할 때 모델 저장 경로와 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그때 그때 </a:t>
            </a:r>
            <a:r>
              <a:rPr lang="en-US" altLang="ko-KR" dirty="0"/>
              <a:t>Spring</a:t>
            </a:r>
            <a:r>
              <a:rPr lang="ko-KR" altLang="en-US" dirty="0"/>
              <a:t>에게 전송한다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12. Spring</a:t>
            </a:r>
            <a:r>
              <a:rPr lang="ko-KR" altLang="en-US" dirty="0"/>
              <a:t>은 </a:t>
            </a:r>
            <a:r>
              <a:rPr lang="en-US" altLang="ko-KR" dirty="0"/>
              <a:t>Flask</a:t>
            </a:r>
            <a:r>
              <a:rPr lang="ko-KR" altLang="en-US" dirty="0"/>
              <a:t>로부터 받은 유저 </a:t>
            </a:r>
            <a:r>
              <a:rPr lang="ko-KR" altLang="en-US" dirty="0" err="1"/>
              <a:t>식별자를</a:t>
            </a:r>
            <a:r>
              <a:rPr lang="ko-KR" altLang="en-US" dirty="0"/>
              <a:t> 통해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그리고 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에게 삽입 요청한다</a:t>
            </a:r>
            <a:r>
              <a:rPr lang="en-US" altLang="ko-KR" dirty="0"/>
              <a:t>. </a:t>
            </a:r>
            <a:r>
              <a:rPr lang="ko-KR" altLang="en-US" dirty="0"/>
              <a:t>주기적으로 </a:t>
            </a:r>
            <a:r>
              <a:rPr lang="en-US" altLang="ko-KR" dirty="0"/>
              <a:t>Flask</a:t>
            </a:r>
            <a:r>
              <a:rPr lang="ko-KR" altLang="en-US" dirty="0"/>
              <a:t>로부터 전송되는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모델 저장 경로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마지막으로 학습 요청 결과 코드를 </a:t>
            </a:r>
            <a:r>
              <a:rPr lang="en-US" altLang="ko-KR" dirty="0"/>
              <a:t>Vue</a:t>
            </a:r>
            <a:r>
              <a:rPr lang="ko-KR" altLang="en-US" dirty="0"/>
              <a:t>에게 전송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학습이 시작했다는 결과 코드가 오면 학습 진행 현황 페이지를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모델 </a:t>
            </a:r>
            <a:r>
              <a:rPr lang="ko-KR" altLang="en-US" dirty="0" err="1"/>
              <a:t>커스터</a:t>
            </a:r>
            <a:r>
              <a:rPr lang="ko-KR" altLang="en-US" dirty="0"/>
              <a:t> 페이지 요청</a:t>
            </a:r>
          </a:p>
          <a:p>
            <a:pPr marL="0" indent="0">
              <a:buNone/>
            </a:pPr>
            <a:r>
              <a:rPr lang="ko-KR" altLang="en-US" dirty="0"/>
              <a:t>   *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정보를 직접 입력할 수 있도록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* </a:t>
            </a:r>
            <a:r>
              <a:rPr lang="ko-KR" altLang="en-US" dirty="0"/>
              <a:t>레이어를 추가</a:t>
            </a:r>
            <a:r>
              <a:rPr lang="en-US" altLang="ko-KR" dirty="0"/>
              <a:t>, </a:t>
            </a:r>
            <a:r>
              <a:rPr lang="ko-KR" altLang="en-US" dirty="0"/>
              <a:t>삭제가 가능하고 여러 설정을 할 수 있도록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모델 </a:t>
            </a:r>
            <a:r>
              <a:rPr lang="ko-KR" altLang="en-US" dirty="0" err="1"/>
              <a:t>커스터마이징</a:t>
            </a:r>
            <a:r>
              <a:rPr lang="ko-KR" altLang="en-US" dirty="0"/>
              <a:t> 페이지를 반환한다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사용자가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정보를 입력하고 “학습” 버튼을 누르면 </a:t>
            </a:r>
            <a:r>
              <a:rPr lang="en-US" altLang="ko-KR" dirty="0"/>
              <a:t>Vue</a:t>
            </a:r>
            <a:r>
              <a:rPr lang="ko-KR" altLang="en-US" dirty="0"/>
              <a:t>에게 모델 학습을 요청한다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Vue</a:t>
            </a:r>
            <a:r>
              <a:rPr lang="ko-KR" altLang="en-US" dirty="0"/>
              <a:t>에 저장되어 있던 파일 </a:t>
            </a:r>
            <a:r>
              <a:rPr lang="ko-KR" altLang="en-US" dirty="0" err="1"/>
              <a:t>식별자와</a:t>
            </a:r>
            <a:r>
              <a:rPr lang="ko-KR" altLang="en-US" dirty="0"/>
              <a:t> 사용할 컬럼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en-US" altLang="ko-KR" dirty="0"/>
              <a:t>, </a:t>
            </a:r>
            <a:r>
              <a:rPr lang="ko-KR" altLang="en-US" dirty="0"/>
              <a:t>레이어 정보들을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파일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파일 경로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7. PostgreSQL</a:t>
            </a:r>
            <a:r>
              <a:rPr lang="ko-KR" altLang="en-US" dirty="0"/>
              <a:t>은 해당 파일 식별자의 파일 경로를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8. Spring</a:t>
            </a:r>
            <a:r>
              <a:rPr lang="ko-KR" altLang="en-US" dirty="0"/>
              <a:t>은 여러 데이터들을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Flask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9. 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파일 경로를 통해 파일을 불러오고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에게 파일 정보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10. </a:t>
            </a:r>
            <a:r>
              <a:rPr lang="en-US" altLang="ko-KR" dirty="0" err="1"/>
              <a:t>Keras</a:t>
            </a:r>
            <a:r>
              <a:rPr lang="ko-KR" altLang="en-US" dirty="0"/>
              <a:t>는 여러 데이터들을 토대로 데이터를 </a:t>
            </a:r>
            <a:r>
              <a:rPr lang="ko-KR" altLang="en-US" dirty="0" err="1"/>
              <a:t>전처리하고</a:t>
            </a:r>
            <a:r>
              <a:rPr lang="en-US" altLang="ko-KR" dirty="0"/>
              <a:t>, </a:t>
            </a:r>
            <a:r>
              <a:rPr lang="ko-KR" altLang="en-US" dirty="0"/>
              <a:t>사용자가 설정한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정보를 통해 모델을 만들어서 학습 시작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학습 </a:t>
            </a:r>
            <a:r>
              <a:rPr lang="ko-KR" altLang="en-US" dirty="0" err="1"/>
              <a:t>식별자를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모델 구성도를 파일로 저장하고 파일명과 파일 경로 데이터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저장하고 모델 </a:t>
            </a:r>
            <a:r>
              <a:rPr lang="ko-KR" altLang="en-US" dirty="0" err="1"/>
              <a:t>식별자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11. </a:t>
            </a:r>
            <a:r>
              <a:rPr lang="ko-KR" altLang="en-US" dirty="0"/>
              <a:t>학습이 시작되면 </a:t>
            </a:r>
            <a:r>
              <a:rPr lang="en-US" altLang="ko-KR" dirty="0"/>
              <a:t>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유저 </a:t>
            </a:r>
            <a:r>
              <a:rPr lang="ko-KR" altLang="en-US" dirty="0" err="1"/>
              <a:t>식별자와</a:t>
            </a:r>
            <a:r>
              <a:rPr lang="ko-KR" altLang="en-US" dirty="0"/>
              <a:t> 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전송해 학습이 시작됨을 알리고</a:t>
            </a:r>
            <a:r>
              <a:rPr lang="en-US" altLang="ko-KR" dirty="0"/>
              <a:t>, Flask</a:t>
            </a:r>
            <a:r>
              <a:rPr lang="ko-KR" altLang="en-US" dirty="0"/>
              <a:t>는 </a:t>
            </a:r>
            <a:r>
              <a:rPr lang="en-US" altLang="ko-KR" dirty="0" err="1"/>
              <a:t>Keras</a:t>
            </a:r>
            <a:r>
              <a:rPr lang="ko-KR" altLang="en-US" dirty="0"/>
              <a:t>가 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저장할 때 모델 저장 경로와 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그때 그때 </a:t>
            </a:r>
            <a:r>
              <a:rPr lang="en-US" altLang="ko-KR" dirty="0"/>
              <a:t>Spring</a:t>
            </a:r>
            <a:r>
              <a:rPr lang="ko-KR" altLang="en-US" dirty="0"/>
              <a:t>에게 전송한다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12. Spring</a:t>
            </a:r>
            <a:r>
              <a:rPr lang="ko-KR" altLang="en-US" dirty="0"/>
              <a:t>은 </a:t>
            </a:r>
            <a:r>
              <a:rPr lang="en-US" altLang="ko-KR" dirty="0"/>
              <a:t>Flask</a:t>
            </a:r>
            <a:r>
              <a:rPr lang="ko-KR" altLang="en-US" dirty="0"/>
              <a:t>로부터 받은 유저 </a:t>
            </a:r>
            <a:r>
              <a:rPr lang="ko-KR" altLang="en-US" dirty="0" err="1"/>
              <a:t>식별자를</a:t>
            </a:r>
            <a:r>
              <a:rPr lang="ko-KR" altLang="en-US" dirty="0"/>
              <a:t> 통해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그리고 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에게 삽입 요청한다</a:t>
            </a:r>
            <a:r>
              <a:rPr lang="en-US" altLang="ko-KR" dirty="0"/>
              <a:t>. </a:t>
            </a:r>
            <a:r>
              <a:rPr lang="ko-KR" altLang="en-US" dirty="0"/>
              <a:t>주기적으로 </a:t>
            </a:r>
            <a:r>
              <a:rPr lang="en-US" altLang="ko-KR" dirty="0"/>
              <a:t>Flask</a:t>
            </a:r>
            <a:r>
              <a:rPr lang="ko-KR" altLang="en-US" dirty="0"/>
              <a:t>로부터 전송되는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모델 저장 경로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마지막으로 학습 요청 결과 코드를 </a:t>
            </a:r>
            <a:r>
              <a:rPr lang="en-US" altLang="ko-KR" dirty="0"/>
              <a:t>Vue</a:t>
            </a:r>
            <a:r>
              <a:rPr lang="ko-KR" altLang="en-US" dirty="0"/>
              <a:t>에게 전송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학습이 시작했다는 결과 코드가 오면 학습 진행 현황 페이지를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57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진행 현황 페이지를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인터넷을 통해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HTTP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 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 요청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ko-KR" altLang="en-US" dirty="0"/>
              <a:t>학습 진행 현황 페이지는 주기적으로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현황을 요청해서 페이지의 그래프가 주기적으로 바뀔 수 있도록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해당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조회를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해당 학습 식별자의 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조회하고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</a:t>
            </a:r>
            <a:r>
              <a:rPr lang="en-US" altLang="ko-KR" dirty="0"/>
              <a:t> Spring</a:t>
            </a:r>
            <a:r>
              <a:rPr lang="ko-KR" altLang="en-US" dirty="0" err="1"/>
              <a:t>으로</a:t>
            </a:r>
            <a:r>
              <a:rPr lang="ko-KR" altLang="en-US" dirty="0"/>
              <a:t> 받은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화면에 바인딩하고 사용자에게 반환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85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진행 현황 페이지를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인터넷을 통해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HTTP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 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 요청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ko-KR" altLang="en-US" dirty="0"/>
              <a:t>학습 진행 현황 페이지는 주기적으로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현황을 요청해서 페이지의 그래프가 주기적으로 바뀔 수 있도록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해당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조회를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해당 학습 식별자의 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조회하고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</a:t>
            </a:r>
            <a:r>
              <a:rPr lang="en-US" altLang="ko-KR" dirty="0"/>
              <a:t> Spring</a:t>
            </a:r>
            <a:r>
              <a:rPr lang="ko-KR" altLang="en-US" dirty="0" err="1"/>
              <a:t>으로</a:t>
            </a:r>
            <a:r>
              <a:rPr lang="ko-KR" altLang="en-US" dirty="0"/>
              <a:t> 받은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화면에 바인딩하고 사용자에게 반환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78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학습 완료 페이지 요청</a:t>
            </a:r>
          </a:p>
          <a:p>
            <a:pPr marL="0" indent="0">
              <a:buNone/>
            </a:pPr>
            <a:r>
              <a:rPr lang="ko-KR" altLang="en-US" dirty="0"/>
              <a:t>   * 화면 구성</a:t>
            </a:r>
          </a:p>
          <a:p>
            <a:pPr marL="0" indent="0">
              <a:buNone/>
            </a:pPr>
            <a:r>
              <a:rPr lang="ko-KR" altLang="en-US" dirty="0"/>
              <a:t>     * 모델 구성도</a:t>
            </a:r>
          </a:p>
          <a:p>
            <a:pPr marL="0" indent="0">
              <a:buNone/>
            </a:pPr>
            <a:r>
              <a:rPr lang="ko-KR" altLang="en-US" dirty="0"/>
              <a:t>     * 훈련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검증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입력 값을 넣을 수 있는 공간</a:t>
            </a:r>
          </a:p>
          <a:p>
            <a:pPr marL="0" indent="0">
              <a:buNone/>
            </a:pPr>
            <a:r>
              <a:rPr lang="ko-KR" altLang="en-US" dirty="0"/>
              <a:t>     * 모델 실행 요청 버튼</a:t>
            </a:r>
          </a:p>
          <a:p>
            <a:pPr marL="0" indent="0">
              <a:buNone/>
            </a:pPr>
            <a:r>
              <a:rPr lang="ko-KR" altLang="en-US" dirty="0"/>
              <a:t>     * 결과 값 공간</a:t>
            </a:r>
          </a:p>
          <a:p>
            <a:pPr marL="0" indent="0">
              <a:buNone/>
            </a:pPr>
            <a:r>
              <a:rPr lang="ko-KR" altLang="en-US" dirty="0"/>
              <a:t>     * 모델 다운로드 버튼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 </a:t>
            </a:r>
            <a:r>
              <a:rPr lang="ko-KR" altLang="en-US" dirty="0" err="1"/>
              <a:t>식별자를</a:t>
            </a:r>
            <a:r>
              <a:rPr lang="ko-KR" altLang="en-US" dirty="0"/>
              <a:t> 전송하여 모델 구성도와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요청</a:t>
            </a:r>
          </a:p>
          <a:p>
            <a:pPr marL="0" indent="0">
              <a:buNone/>
            </a:pPr>
            <a:r>
              <a:rPr lang="en-US" altLang="ko-KR" dirty="0"/>
              <a:t>4.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통해서 </a:t>
            </a:r>
            <a:r>
              <a:rPr lang="en-US" altLang="ko-KR" dirty="0"/>
              <a:t>PostgreSQL</a:t>
            </a:r>
            <a:r>
              <a:rPr lang="ko-KR" altLang="en-US" dirty="0"/>
              <a:t>에게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조회 요청</a:t>
            </a:r>
          </a:p>
          <a:p>
            <a:pPr marL="0" indent="0">
              <a:buNone/>
            </a:pPr>
            <a:r>
              <a:rPr lang="en-US" altLang="ko-KR" dirty="0"/>
              <a:t>5. PostgreSQL</a:t>
            </a:r>
            <a:r>
              <a:rPr lang="ko-KR" altLang="en-US" dirty="0"/>
              <a:t>은 요청된 데이터를 조회해서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데이터들을 페이지에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* **사용자가 모델 실행 버튼을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입력 공간에 넣은 값들을 </a:t>
            </a:r>
            <a:r>
              <a:rPr lang="en-US" altLang="ko-KR" dirty="0"/>
              <a:t>Vue</a:t>
            </a:r>
            <a:r>
              <a:rPr lang="ko-KR" altLang="en-US" dirty="0"/>
              <a:t>에게 전달하여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</a:t>
            </a:r>
            <a:r>
              <a:rPr lang="en-US" altLang="ko-KR" dirty="0"/>
              <a:t>Spring</a:t>
            </a:r>
            <a:r>
              <a:rPr lang="ko-KR" altLang="en-US" dirty="0"/>
              <a:t>에게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에게 모델 경로 조회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4. PostgreSQL</a:t>
            </a:r>
            <a:r>
              <a:rPr lang="ko-KR" altLang="en-US" dirty="0"/>
              <a:t>은 학습 </a:t>
            </a:r>
            <a:r>
              <a:rPr lang="ko-KR" altLang="en-US" dirty="0" err="1"/>
              <a:t>식별자로</a:t>
            </a:r>
            <a:r>
              <a:rPr lang="ko-KR" altLang="en-US" dirty="0"/>
              <a:t> 최근 저장된 모델의 경로를 조회하여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5. Spring</a:t>
            </a:r>
            <a:r>
              <a:rPr lang="ko-KR" altLang="en-US" dirty="0"/>
              <a:t>은 모델의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변환 후 </a:t>
            </a:r>
            <a:r>
              <a:rPr lang="en-US" altLang="ko-KR" dirty="0"/>
              <a:t>Flask</a:t>
            </a:r>
            <a:r>
              <a:rPr lang="ko-KR" altLang="en-US" dirty="0"/>
              <a:t>에게 모델 사용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6. Flask</a:t>
            </a:r>
            <a:r>
              <a:rPr lang="ko-KR" altLang="en-US" dirty="0"/>
              <a:t>는 모델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받아서 </a:t>
            </a:r>
            <a:r>
              <a:rPr lang="en-US" altLang="ko-KR" dirty="0" err="1"/>
              <a:t>Keras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en-US" altLang="ko-KR" dirty="0" err="1"/>
              <a:t>Keras</a:t>
            </a:r>
            <a:r>
              <a:rPr lang="ko-KR" altLang="en-US" dirty="0"/>
              <a:t>는 모델 경로를 통해 모델을 불러오고 </a:t>
            </a:r>
            <a:r>
              <a:rPr lang="ko-KR" altLang="en-US" dirty="0" err="1"/>
              <a:t>입력값들을</a:t>
            </a:r>
            <a:r>
              <a:rPr lang="ko-KR" altLang="en-US" dirty="0"/>
              <a:t> 통해 모델을 실행시킨다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Flask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8. Flask</a:t>
            </a:r>
            <a:r>
              <a:rPr lang="ko-KR" altLang="en-US" dirty="0"/>
              <a:t>는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9. Spring</a:t>
            </a:r>
            <a:r>
              <a:rPr lang="ko-KR" altLang="en-US" dirty="0"/>
              <a:t>은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10. Vue</a:t>
            </a:r>
            <a:r>
              <a:rPr lang="ko-KR" altLang="en-US" dirty="0"/>
              <a:t>는 페이지에 </a:t>
            </a:r>
            <a:r>
              <a:rPr lang="ko-KR" altLang="en-US" dirty="0" err="1"/>
              <a:t>예측값을</a:t>
            </a:r>
            <a:r>
              <a:rPr lang="ko-KR" altLang="en-US" dirty="0"/>
              <a:t> 바인딩 후 사용자에게 반환</a:t>
            </a:r>
          </a:p>
          <a:p>
            <a:pPr marL="0" indent="0">
              <a:buNone/>
            </a:pPr>
            <a:r>
              <a:rPr lang="ko-KR" altLang="en-US" dirty="0"/>
              <a:t>* **모델 다운로드 버튼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모델 다운로드를 </a:t>
            </a:r>
            <a:r>
              <a:rPr lang="en-US" altLang="ko-KR" dirty="0"/>
              <a:t>Vue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Spring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9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93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학습 완료 페이지 요청</a:t>
            </a:r>
          </a:p>
          <a:p>
            <a:pPr marL="0" indent="0">
              <a:buNone/>
            </a:pPr>
            <a:r>
              <a:rPr lang="ko-KR" altLang="en-US" dirty="0"/>
              <a:t>   * 화면 구성</a:t>
            </a:r>
          </a:p>
          <a:p>
            <a:pPr marL="0" indent="0">
              <a:buNone/>
            </a:pPr>
            <a:r>
              <a:rPr lang="ko-KR" altLang="en-US" dirty="0"/>
              <a:t>     * 모델 구성도</a:t>
            </a:r>
          </a:p>
          <a:p>
            <a:pPr marL="0" indent="0">
              <a:buNone/>
            </a:pPr>
            <a:r>
              <a:rPr lang="ko-KR" altLang="en-US" dirty="0"/>
              <a:t>     * 훈련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검증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입력 값을 넣을 수 있는 공간</a:t>
            </a:r>
          </a:p>
          <a:p>
            <a:pPr marL="0" indent="0">
              <a:buNone/>
            </a:pPr>
            <a:r>
              <a:rPr lang="ko-KR" altLang="en-US" dirty="0"/>
              <a:t>     * 모델 실행 요청 버튼</a:t>
            </a:r>
          </a:p>
          <a:p>
            <a:pPr marL="0" indent="0">
              <a:buNone/>
            </a:pPr>
            <a:r>
              <a:rPr lang="ko-KR" altLang="en-US" dirty="0"/>
              <a:t>     * 결과 값 공간</a:t>
            </a:r>
          </a:p>
          <a:p>
            <a:pPr marL="0" indent="0">
              <a:buNone/>
            </a:pPr>
            <a:r>
              <a:rPr lang="ko-KR" altLang="en-US" dirty="0"/>
              <a:t>     * 모델 다운로드 버튼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 </a:t>
            </a:r>
            <a:r>
              <a:rPr lang="ko-KR" altLang="en-US" dirty="0" err="1"/>
              <a:t>식별자를</a:t>
            </a:r>
            <a:r>
              <a:rPr lang="ko-KR" altLang="en-US" dirty="0"/>
              <a:t> 전송하여 모델 구성도와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요청</a:t>
            </a:r>
          </a:p>
          <a:p>
            <a:pPr marL="0" indent="0">
              <a:buNone/>
            </a:pPr>
            <a:r>
              <a:rPr lang="en-US" altLang="ko-KR" dirty="0"/>
              <a:t>4.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통해서 </a:t>
            </a:r>
            <a:r>
              <a:rPr lang="en-US" altLang="ko-KR" dirty="0"/>
              <a:t>PostgreSQL</a:t>
            </a:r>
            <a:r>
              <a:rPr lang="ko-KR" altLang="en-US" dirty="0"/>
              <a:t>에게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조회 요청</a:t>
            </a:r>
          </a:p>
          <a:p>
            <a:pPr marL="0" indent="0">
              <a:buNone/>
            </a:pPr>
            <a:r>
              <a:rPr lang="en-US" altLang="ko-KR" dirty="0"/>
              <a:t>5. PostgreSQL</a:t>
            </a:r>
            <a:r>
              <a:rPr lang="ko-KR" altLang="en-US" dirty="0"/>
              <a:t>은 요청된 데이터를 조회해서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데이터들을 페이지에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* **사용자가 모델 실행 버튼을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입력 공간에 넣은 값들을 </a:t>
            </a:r>
            <a:r>
              <a:rPr lang="en-US" altLang="ko-KR" dirty="0"/>
              <a:t>Vue</a:t>
            </a:r>
            <a:r>
              <a:rPr lang="ko-KR" altLang="en-US" dirty="0"/>
              <a:t>에게 전달하여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</a:t>
            </a:r>
            <a:r>
              <a:rPr lang="en-US" altLang="ko-KR" dirty="0"/>
              <a:t>Spring</a:t>
            </a:r>
            <a:r>
              <a:rPr lang="ko-KR" altLang="en-US" dirty="0"/>
              <a:t>에게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에게 모델 경로 조회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4. PostgreSQL</a:t>
            </a:r>
            <a:r>
              <a:rPr lang="ko-KR" altLang="en-US" dirty="0"/>
              <a:t>은 학습 </a:t>
            </a:r>
            <a:r>
              <a:rPr lang="ko-KR" altLang="en-US" dirty="0" err="1"/>
              <a:t>식별자로</a:t>
            </a:r>
            <a:r>
              <a:rPr lang="ko-KR" altLang="en-US" dirty="0"/>
              <a:t> 최근 저장된 모델의 경로를 조회하여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5. Spring</a:t>
            </a:r>
            <a:r>
              <a:rPr lang="ko-KR" altLang="en-US" dirty="0"/>
              <a:t>은 모델의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변환 후 </a:t>
            </a:r>
            <a:r>
              <a:rPr lang="en-US" altLang="ko-KR" dirty="0"/>
              <a:t>Flask</a:t>
            </a:r>
            <a:r>
              <a:rPr lang="ko-KR" altLang="en-US" dirty="0"/>
              <a:t>에게 모델 사용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6. Flask</a:t>
            </a:r>
            <a:r>
              <a:rPr lang="ko-KR" altLang="en-US" dirty="0"/>
              <a:t>는 모델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받아서 </a:t>
            </a:r>
            <a:r>
              <a:rPr lang="en-US" altLang="ko-KR" dirty="0" err="1"/>
              <a:t>Keras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en-US" altLang="ko-KR" dirty="0" err="1"/>
              <a:t>Keras</a:t>
            </a:r>
            <a:r>
              <a:rPr lang="ko-KR" altLang="en-US" dirty="0"/>
              <a:t>는 모델 경로를 통해 모델을 불러오고 </a:t>
            </a:r>
            <a:r>
              <a:rPr lang="ko-KR" altLang="en-US" dirty="0" err="1"/>
              <a:t>입력값들을</a:t>
            </a:r>
            <a:r>
              <a:rPr lang="ko-KR" altLang="en-US" dirty="0"/>
              <a:t> 통해 모델을 실행시킨다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Flask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8. Flask</a:t>
            </a:r>
            <a:r>
              <a:rPr lang="ko-KR" altLang="en-US" dirty="0"/>
              <a:t>는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9. Spring</a:t>
            </a:r>
            <a:r>
              <a:rPr lang="ko-KR" altLang="en-US" dirty="0"/>
              <a:t>은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10. Vue</a:t>
            </a:r>
            <a:r>
              <a:rPr lang="ko-KR" altLang="en-US" dirty="0"/>
              <a:t>는 페이지에 </a:t>
            </a:r>
            <a:r>
              <a:rPr lang="ko-KR" altLang="en-US" dirty="0" err="1"/>
              <a:t>예측값을</a:t>
            </a:r>
            <a:r>
              <a:rPr lang="ko-KR" altLang="en-US" dirty="0"/>
              <a:t> 바인딩 후 사용자에게 반환</a:t>
            </a:r>
          </a:p>
          <a:p>
            <a:pPr marL="0" indent="0">
              <a:buNone/>
            </a:pPr>
            <a:r>
              <a:rPr lang="ko-KR" altLang="en-US" dirty="0"/>
              <a:t>* **모델 다운로드 버튼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모델 다운로드를 </a:t>
            </a:r>
            <a:r>
              <a:rPr lang="en-US" altLang="ko-KR" dirty="0"/>
              <a:t>Vue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Spring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23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학습 완료 페이지 요청</a:t>
            </a:r>
          </a:p>
          <a:p>
            <a:pPr marL="0" indent="0">
              <a:buNone/>
            </a:pPr>
            <a:r>
              <a:rPr lang="ko-KR" altLang="en-US" dirty="0"/>
              <a:t>   * 화면 구성</a:t>
            </a:r>
          </a:p>
          <a:p>
            <a:pPr marL="0" indent="0">
              <a:buNone/>
            </a:pPr>
            <a:r>
              <a:rPr lang="ko-KR" altLang="en-US" dirty="0"/>
              <a:t>     * 모델 구성도</a:t>
            </a:r>
          </a:p>
          <a:p>
            <a:pPr marL="0" indent="0">
              <a:buNone/>
            </a:pPr>
            <a:r>
              <a:rPr lang="ko-KR" altLang="en-US" dirty="0"/>
              <a:t>     * 훈련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검증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입력 값을 넣을 수 있는 공간</a:t>
            </a:r>
          </a:p>
          <a:p>
            <a:pPr marL="0" indent="0">
              <a:buNone/>
            </a:pPr>
            <a:r>
              <a:rPr lang="ko-KR" altLang="en-US" dirty="0"/>
              <a:t>     * 모델 실행 요청 버튼</a:t>
            </a:r>
          </a:p>
          <a:p>
            <a:pPr marL="0" indent="0">
              <a:buNone/>
            </a:pPr>
            <a:r>
              <a:rPr lang="ko-KR" altLang="en-US" dirty="0"/>
              <a:t>     * 결과 값 공간</a:t>
            </a:r>
          </a:p>
          <a:p>
            <a:pPr marL="0" indent="0">
              <a:buNone/>
            </a:pPr>
            <a:r>
              <a:rPr lang="ko-KR" altLang="en-US" dirty="0"/>
              <a:t>     * 모델 다운로드 버튼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 </a:t>
            </a:r>
            <a:r>
              <a:rPr lang="ko-KR" altLang="en-US" dirty="0" err="1"/>
              <a:t>식별자를</a:t>
            </a:r>
            <a:r>
              <a:rPr lang="ko-KR" altLang="en-US" dirty="0"/>
              <a:t> 전송하여 모델 구성도와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요청</a:t>
            </a:r>
          </a:p>
          <a:p>
            <a:pPr marL="0" indent="0">
              <a:buNone/>
            </a:pPr>
            <a:r>
              <a:rPr lang="en-US" altLang="ko-KR" dirty="0"/>
              <a:t>4.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통해서 </a:t>
            </a:r>
            <a:r>
              <a:rPr lang="en-US" altLang="ko-KR" dirty="0"/>
              <a:t>PostgreSQL</a:t>
            </a:r>
            <a:r>
              <a:rPr lang="ko-KR" altLang="en-US" dirty="0"/>
              <a:t>에게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조회 요청</a:t>
            </a:r>
          </a:p>
          <a:p>
            <a:pPr marL="0" indent="0">
              <a:buNone/>
            </a:pPr>
            <a:r>
              <a:rPr lang="en-US" altLang="ko-KR" dirty="0"/>
              <a:t>5. PostgreSQL</a:t>
            </a:r>
            <a:r>
              <a:rPr lang="ko-KR" altLang="en-US" dirty="0"/>
              <a:t>은 요청된 데이터를 조회해서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데이터들을 페이지에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* **사용자가 모델 실행 버튼을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입력 공간에 넣은 값들을 </a:t>
            </a:r>
            <a:r>
              <a:rPr lang="en-US" altLang="ko-KR" dirty="0"/>
              <a:t>Vue</a:t>
            </a:r>
            <a:r>
              <a:rPr lang="ko-KR" altLang="en-US" dirty="0"/>
              <a:t>에게 전달하여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</a:t>
            </a:r>
            <a:r>
              <a:rPr lang="en-US" altLang="ko-KR" dirty="0"/>
              <a:t>Spring</a:t>
            </a:r>
            <a:r>
              <a:rPr lang="ko-KR" altLang="en-US" dirty="0"/>
              <a:t>에게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에게 모델 경로 조회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4. PostgreSQL</a:t>
            </a:r>
            <a:r>
              <a:rPr lang="ko-KR" altLang="en-US" dirty="0"/>
              <a:t>은 학습 </a:t>
            </a:r>
            <a:r>
              <a:rPr lang="ko-KR" altLang="en-US" dirty="0" err="1"/>
              <a:t>식별자로</a:t>
            </a:r>
            <a:r>
              <a:rPr lang="ko-KR" altLang="en-US" dirty="0"/>
              <a:t> 최근 저장된 모델의 경로를 조회하여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5. Spring</a:t>
            </a:r>
            <a:r>
              <a:rPr lang="ko-KR" altLang="en-US" dirty="0"/>
              <a:t>은 모델의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변환 후 </a:t>
            </a:r>
            <a:r>
              <a:rPr lang="en-US" altLang="ko-KR" dirty="0"/>
              <a:t>Flask</a:t>
            </a:r>
            <a:r>
              <a:rPr lang="ko-KR" altLang="en-US" dirty="0"/>
              <a:t>에게 모델 사용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6. Flask</a:t>
            </a:r>
            <a:r>
              <a:rPr lang="ko-KR" altLang="en-US" dirty="0"/>
              <a:t>는 모델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받아서 </a:t>
            </a:r>
            <a:r>
              <a:rPr lang="en-US" altLang="ko-KR" dirty="0" err="1"/>
              <a:t>Keras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en-US" altLang="ko-KR" dirty="0" err="1"/>
              <a:t>Keras</a:t>
            </a:r>
            <a:r>
              <a:rPr lang="ko-KR" altLang="en-US" dirty="0"/>
              <a:t>는 모델 경로를 통해 모델을 불러오고 </a:t>
            </a:r>
            <a:r>
              <a:rPr lang="ko-KR" altLang="en-US" dirty="0" err="1"/>
              <a:t>입력값들을</a:t>
            </a:r>
            <a:r>
              <a:rPr lang="ko-KR" altLang="en-US" dirty="0"/>
              <a:t> 통해 모델을 실행시킨다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Flask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8. Flask</a:t>
            </a:r>
            <a:r>
              <a:rPr lang="ko-KR" altLang="en-US" dirty="0"/>
              <a:t>는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9. Spring</a:t>
            </a:r>
            <a:r>
              <a:rPr lang="ko-KR" altLang="en-US" dirty="0"/>
              <a:t>은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10. Vue</a:t>
            </a:r>
            <a:r>
              <a:rPr lang="ko-KR" altLang="en-US" dirty="0"/>
              <a:t>는 페이지에 </a:t>
            </a:r>
            <a:r>
              <a:rPr lang="ko-KR" altLang="en-US" dirty="0" err="1"/>
              <a:t>예측값을</a:t>
            </a:r>
            <a:r>
              <a:rPr lang="ko-KR" altLang="en-US" dirty="0"/>
              <a:t> 바인딩 후 사용자에게 반환</a:t>
            </a:r>
          </a:p>
          <a:p>
            <a:pPr marL="0" indent="0">
              <a:buNone/>
            </a:pPr>
            <a:r>
              <a:rPr lang="ko-KR" altLang="en-US" dirty="0"/>
              <a:t>* **모델 다운로드 버튼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모델 다운로드를 </a:t>
            </a:r>
            <a:r>
              <a:rPr lang="en-US" altLang="ko-KR" dirty="0"/>
              <a:t>Vue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Spring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53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학습 완료 페이지 요청</a:t>
            </a:r>
          </a:p>
          <a:p>
            <a:pPr marL="0" indent="0">
              <a:buNone/>
            </a:pPr>
            <a:r>
              <a:rPr lang="ko-KR" altLang="en-US" dirty="0"/>
              <a:t>   * 화면 구성</a:t>
            </a:r>
          </a:p>
          <a:p>
            <a:pPr marL="0" indent="0">
              <a:buNone/>
            </a:pPr>
            <a:r>
              <a:rPr lang="ko-KR" altLang="en-US" dirty="0"/>
              <a:t>     * 모델 구성도</a:t>
            </a:r>
          </a:p>
          <a:p>
            <a:pPr marL="0" indent="0">
              <a:buNone/>
            </a:pPr>
            <a:r>
              <a:rPr lang="ko-KR" altLang="en-US" dirty="0"/>
              <a:t>     * 훈련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검증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정확도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입력 값을 넣을 수 있는 공간</a:t>
            </a:r>
          </a:p>
          <a:p>
            <a:pPr marL="0" indent="0">
              <a:buNone/>
            </a:pPr>
            <a:r>
              <a:rPr lang="ko-KR" altLang="en-US" dirty="0"/>
              <a:t>     * 모델 실행 요청 버튼</a:t>
            </a:r>
          </a:p>
          <a:p>
            <a:pPr marL="0" indent="0">
              <a:buNone/>
            </a:pPr>
            <a:r>
              <a:rPr lang="ko-KR" altLang="en-US" dirty="0"/>
              <a:t>     * 결과 값 공간</a:t>
            </a:r>
          </a:p>
          <a:p>
            <a:pPr marL="0" indent="0">
              <a:buNone/>
            </a:pPr>
            <a:r>
              <a:rPr lang="ko-KR" altLang="en-US" dirty="0"/>
              <a:t>     * 모델 다운로드 버튼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 </a:t>
            </a:r>
            <a:r>
              <a:rPr lang="ko-KR" altLang="en-US" dirty="0" err="1"/>
              <a:t>식별자를</a:t>
            </a:r>
            <a:r>
              <a:rPr lang="ko-KR" altLang="en-US" dirty="0"/>
              <a:t> 전송하여 모델 구성도와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요청</a:t>
            </a:r>
          </a:p>
          <a:p>
            <a:pPr marL="0" indent="0">
              <a:buNone/>
            </a:pPr>
            <a:r>
              <a:rPr lang="en-US" altLang="ko-KR" dirty="0"/>
              <a:t>4.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통해서 </a:t>
            </a:r>
            <a:r>
              <a:rPr lang="en-US" altLang="ko-KR" dirty="0"/>
              <a:t>PostgreSQL</a:t>
            </a:r>
            <a:r>
              <a:rPr lang="ko-KR" altLang="en-US" dirty="0"/>
              <a:t>에게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조회 요청</a:t>
            </a:r>
          </a:p>
          <a:p>
            <a:pPr marL="0" indent="0">
              <a:buNone/>
            </a:pPr>
            <a:r>
              <a:rPr lang="en-US" altLang="ko-KR" dirty="0"/>
              <a:t>5. PostgreSQL</a:t>
            </a:r>
            <a:r>
              <a:rPr lang="ko-KR" altLang="en-US" dirty="0"/>
              <a:t>은 요청된 데이터를 조회해서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6. Spring</a:t>
            </a:r>
            <a:r>
              <a:rPr lang="ko-KR" altLang="en-US" dirty="0"/>
              <a:t>은 모델 구성도 파일 경로와 </a:t>
            </a:r>
            <a:r>
              <a:rPr lang="ko-KR" altLang="en-US" dirty="0" err="1"/>
              <a:t>히스토리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모델 경로를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데이터들을 페이지에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* **사용자가 모델 실행 버튼을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입력 공간에 넣은 값들을 </a:t>
            </a:r>
            <a:r>
              <a:rPr lang="en-US" altLang="ko-KR" dirty="0"/>
              <a:t>Vue</a:t>
            </a:r>
            <a:r>
              <a:rPr lang="ko-KR" altLang="en-US" dirty="0"/>
              <a:t>에게 전달하여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</a:t>
            </a:r>
            <a:r>
              <a:rPr lang="en-US" altLang="ko-KR" dirty="0"/>
              <a:t>Spring</a:t>
            </a:r>
            <a:r>
              <a:rPr lang="ko-KR" altLang="en-US" dirty="0"/>
              <a:t>에게 모델 실행을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에게 모델 경로 조회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4. PostgreSQL</a:t>
            </a:r>
            <a:r>
              <a:rPr lang="ko-KR" altLang="en-US" dirty="0"/>
              <a:t>은 학습 </a:t>
            </a:r>
            <a:r>
              <a:rPr lang="ko-KR" altLang="en-US" dirty="0" err="1"/>
              <a:t>식별자로</a:t>
            </a:r>
            <a:r>
              <a:rPr lang="ko-KR" altLang="en-US" dirty="0"/>
              <a:t> 최근 저장된 모델의 경로를 조회하여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5. Spring</a:t>
            </a:r>
            <a:r>
              <a:rPr lang="ko-KR" altLang="en-US" dirty="0"/>
              <a:t>은 모델의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형식으로 변환 후 </a:t>
            </a:r>
            <a:r>
              <a:rPr lang="en-US" altLang="ko-KR" dirty="0"/>
              <a:t>Flask</a:t>
            </a:r>
            <a:r>
              <a:rPr lang="ko-KR" altLang="en-US" dirty="0"/>
              <a:t>에게 모델 사용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6. Flask</a:t>
            </a:r>
            <a:r>
              <a:rPr lang="ko-KR" altLang="en-US" dirty="0"/>
              <a:t>는 모델 경로와 </a:t>
            </a:r>
            <a:r>
              <a:rPr lang="ko-KR" altLang="en-US" dirty="0" err="1"/>
              <a:t>입력값들을</a:t>
            </a:r>
            <a:r>
              <a:rPr lang="ko-KR" altLang="en-US" dirty="0"/>
              <a:t> 받아서 </a:t>
            </a:r>
            <a:r>
              <a:rPr lang="en-US" altLang="ko-KR" dirty="0" err="1"/>
              <a:t>Keras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en-US" altLang="ko-KR" dirty="0" err="1"/>
              <a:t>Keras</a:t>
            </a:r>
            <a:r>
              <a:rPr lang="ko-KR" altLang="en-US" dirty="0"/>
              <a:t>는 모델 경로를 통해 모델을 불러오고 </a:t>
            </a:r>
            <a:r>
              <a:rPr lang="ko-KR" altLang="en-US" dirty="0" err="1"/>
              <a:t>입력값들을</a:t>
            </a:r>
            <a:r>
              <a:rPr lang="ko-KR" altLang="en-US" dirty="0"/>
              <a:t> 통해 모델을 실행시킨다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Flask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8. Flask</a:t>
            </a:r>
            <a:r>
              <a:rPr lang="ko-KR" altLang="en-US" dirty="0"/>
              <a:t>는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9. Spring</a:t>
            </a:r>
            <a:r>
              <a:rPr lang="ko-KR" altLang="en-US" dirty="0"/>
              <a:t>은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10. Vue</a:t>
            </a:r>
            <a:r>
              <a:rPr lang="ko-KR" altLang="en-US" dirty="0"/>
              <a:t>는 페이지에 </a:t>
            </a:r>
            <a:r>
              <a:rPr lang="ko-KR" altLang="en-US" dirty="0" err="1"/>
              <a:t>예측값을</a:t>
            </a:r>
            <a:r>
              <a:rPr lang="ko-KR" altLang="en-US" dirty="0"/>
              <a:t> 바인딩 후 사용자에게 반환</a:t>
            </a:r>
          </a:p>
          <a:p>
            <a:pPr marL="0" indent="0">
              <a:buNone/>
            </a:pPr>
            <a:r>
              <a:rPr lang="ko-KR" altLang="en-US" dirty="0"/>
              <a:t>* **모델 다운로드 버튼 클릭 시**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사용자가 모델 다운로드를 </a:t>
            </a:r>
            <a:r>
              <a:rPr lang="en-US" altLang="ko-KR" dirty="0"/>
              <a:t>Vue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2. Vue</a:t>
            </a:r>
            <a:r>
              <a:rPr lang="ko-KR" altLang="en-US" dirty="0"/>
              <a:t>는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Spring</a:t>
            </a:r>
            <a:r>
              <a:rPr lang="ko-KR" altLang="en-US" dirty="0"/>
              <a:t>에게 요청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3. Spring</a:t>
            </a:r>
            <a:r>
              <a:rPr lang="ko-KR" altLang="en-US" dirty="0"/>
              <a:t>은 해당 </a:t>
            </a:r>
            <a:r>
              <a:rPr lang="en-US" altLang="ko-KR" dirty="0"/>
              <a:t>URL</a:t>
            </a:r>
            <a:r>
              <a:rPr lang="ko-KR" altLang="en-US" dirty="0"/>
              <a:t>의 파일을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5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6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4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삽입 페이지 요청</a:t>
            </a:r>
            <a:endParaRPr lang="en-US" altLang="ko-KR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삽입할 파일의 예시를 보여준다</a:t>
            </a:r>
            <a:r>
              <a:rPr lang="en-US" altLang="ko-KR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/>
              <a:t>파일 첨부 버튼이 존재한다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파일을 첨부하고 완료 버튼을 누를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첨부된 파일과 다음 페이지 요청을 보낸다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첨부된 파일을 </a:t>
            </a:r>
            <a:r>
              <a:rPr lang="en-US" altLang="ko-KR" dirty="0"/>
              <a:t>Spring</a:t>
            </a:r>
            <a:r>
              <a:rPr lang="ko-KR" altLang="en-US" dirty="0"/>
              <a:t>에게 파일 저장을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파일을 저장하고 </a:t>
            </a:r>
            <a:r>
              <a:rPr lang="en-US" altLang="ko-KR" dirty="0"/>
              <a:t>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 이름과 파일 경로</a:t>
            </a:r>
            <a:r>
              <a:rPr lang="en-US" altLang="ko-KR" dirty="0"/>
              <a:t>,</a:t>
            </a:r>
            <a:r>
              <a:rPr lang="ko-KR" altLang="en-US" dirty="0"/>
              <a:t> 파일 설명</a:t>
            </a:r>
            <a:r>
              <a:rPr lang="en-US" altLang="ko-KR" dirty="0"/>
              <a:t>,</a:t>
            </a:r>
            <a:r>
              <a:rPr lang="ko-KR" altLang="en-US" dirty="0"/>
              <a:t> 컬럼들</a:t>
            </a:r>
            <a:r>
              <a:rPr lang="en-US" altLang="ko-KR" dirty="0"/>
              <a:t>,</a:t>
            </a:r>
            <a:r>
              <a:rPr lang="ko-KR" altLang="en-US" dirty="0"/>
              <a:t> 컬럼의 데이터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파일을 첨부한 유저 </a:t>
            </a:r>
            <a:r>
              <a:rPr lang="ko-KR" altLang="en-US" dirty="0" err="1"/>
              <a:t>식별자를</a:t>
            </a:r>
            <a:r>
              <a:rPr lang="ko-KR" altLang="en-US" dirty="0"/>
              <a:t> 삽입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삽입 요청을 처리하고 </a:t>
            </a:r>
            <a:r>
              <a:rPr lang="en-US" altLang="ko-KR" dirty="0"/>
              <a:t>Spring</a:t>
            </a:r>
            <a:r>
              <a:rPr lang="ko-KR" altLang="en-US" dirty="0"/>
              <a:t>에게 결과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파일 저장과 데이터 삽입을 성공 시</a:t>
            </a:r>
            <a:r>
              <a:rPr lang="en-US" altLang="ko-KR" dirty="0"/>
              <a:t>,</a:t>
            </a:r>
            <a:r>
              <a:rPr lang="ko-KR" altLang="en-US" dirty="0"/>
              <a:t> 파일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</a:t>
            </a:r>
            <a:r>
              <a:rPr lang="ko-KR" altLang="en-US" dirty="0" err="1"/>
              <a:t>식별자를</a:t>
            </a:r>
            <a:r>
              <a:rPr lang="ko-KR" altLang="en-US" dirty="0"/>
              <a:t> 받아서 저장하고</a:t>
            </a:r>
            <a:r>
              <a:rPr lang="en-US" altLang="ko-KR" dirty="0"/>
              <a:t>,</a:t>
            </a:r>
            <a:r>
              <a:rPr lang="ko-KR" altLang="en-US" dirty="0"/>
              <a:t>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0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삽입 페이지 요청</a:t>
            </a:r>
            <a:endParaRPr lang="en-US" altLang="ko-KR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삽입할 파일의 예시를 보여준다</a:t>
            </a:r>
            <a:r>
              <a:rPr lang="en-US" altLang="ko-KR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/>
              <a:t>파일 첨부 버튼이 존재한다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파일을 첨부하고 완료 버튼을 누를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첨부된 파일과 다음 페이지 요청을 보낸다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첨부된 파일을 </a:t>
            </a:r>
            <a:r>
              <a:rPr lang="en-US" altLang="ko-KR" dirty="0"/>
              <a:t>Spring</a:t>
            </a:r>
            <a:r>
              <a:rPr lang="ko-KR" altLang="en-US" dirty="0"/>
              <a:t>에게 파일 저장을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파일을 저장하고 </a:t>
            </a:r>
            <a:r>
              <a:rPr lang="en-US" altLang="ko-KR" dirty="0"/>
              <a:t>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 이름과 파일 경로</a:t>
            </a:r>
            <a:r>
              <a:rPr lang="en-US" altLang="ko-KR" dirty="0"/>
              <a:t>,</a:t>
            </a:r>
            <a:r>
              <a:rPr lang="ko-KR" altLang="en-US" dirty="0"/>
              <a:t> 컬럼들</a:t>
            </a:r>
            <a:r>
              <a:rPr lang="en-US" altLang="ko-KR" dirty="0"/>
              <a:t>,</a:t>
            </a:r>
            <a:r>
              <a:rPr lang="ko-KR" altLang="en-US" dirty="0"/>
              <a:t> 파일을 첨부한 유저 </a:t>
            </a:r>
            <a:r>
              <a:rPr lang="ko-KR" altLang="en-US" dirty="0" err="1"/>
              <a:t>식별자를</a:t>
            </a:r>
            <a:r>
              <a:rPr lang="ko-KR" altLang="en-US" dirty="0"/>
              <a:t> 삽입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삽입 요청을 처리하고 </a:t>
            </a:r>
            <a:r>
              <a:rPr lang="en-US" altLang="ko-KR" dirty="0"/>
              <a:t>Spring</a:t>
            </a:r>
            <a:r>
              <a:rPr lang="ko-KR" altLang="en-US" dirty="0"/>
              <a:t>에게 결과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파일 저장과 데이터 삽입을 성공 시</a:t>
            </a:r>
            <a:r>
              <a:rPr lang="en-US" altLang="ko-KR" dirty="0"/>
              <a:t>,</a:t>
            </a:r>
            <a:r>
              <a:rPr lang="ko-KR" altLang="en-US" dirty="0"/>
              <a:t> 파일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</a:t>
            </a:r>
            <a:r>
              <a:rPr lang="ko-KR" altLang="en-US" dirty="0" err="1"/>
              <a:t>식별자를</a:t>
            </a:r>
            <a:r>
              <a:rPr lang="ko-KR" altLang="en-US" dirty="0"/>
              <a:t> 받아서 저장하고</a:t>
            </a:r>
            <a:r>
              <a:rPr lang="en-US" altLang="ko-KR" dirty="0"/>
              <a:t>,</a:t>
            </a:r>
            <a:r>
              <a:rPr lang="ko-KR" altLang="en-US" dirty="0"/>
              <a:t>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기존 데이터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파일들의 파일명을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파일 설명들을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명들과 설명들을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누르면 </a:t>
            </a:r>
            <a:r>
              <a:rPr lang="en-US" altLang="ko-KR" dirty="0"/>
              <a:t>Vue</a:t>
            </a:r>
            <a:r>
              <a:rPr lang="ko-KR" altLang="en-US" dirty="0"/>
              <a:t>에서 파일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기존 데이터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파일들의 파일명을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파일 설명들을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명들과 설명들을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누르면 </a:t>
            </a:r>
            <a:r>
              <a:rPr lang="en-US" altLang="ko-KR" dirty="0"/>
              <a:t>Vue</a:t>
            </a:r>
            <a:r>
              <a:rPr lang="ko-KR" altLang="en-US" dirty="0"/>
              <a:t>에서 파일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5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상세 데이터 선택 페이지 요청</a:t>
            </a:r>
            <a:endParaRPr lang="en-US" altLang="ko-KR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컬럼 설명</a:t>
            </a:r>
            <a:r>
              <a:rPr lang="en-US" altLang="ko-KR" dirty="0"/>
              <a:t>,</a:t>
            </a:r>
            <a:r>
              <a:rPr lang="ko-KR" altLang="en-US" dirty="0"/>
              <a:t> 사용 여부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목표 변수 체크 박스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최솟값</a:t>
            </a:r>
            <a:r>
              <a:rPr lang="en-US" altLang="ko-KR" dirty="0"/>
              <a:t>,</a:t>
            </a:r>
            <a:r>
              <a:rPr lang="ko-KR" altLang="en-US" dirty="0"/>
              <a:t> 최대값</a:t>
            </a:r>
            <a:r>
              <a:rPr lang="en-US" altLang="ko-KR" dirty="0"/>
              <a:t>,</a:t>
            </a:r>
            <a:r>
              <a:rPr lang="ko-KR" altLang="en-US" dirty="0"/>
              <a:t> 평균</a:t>
            </a:r>
            <a:r>
              <a:rPr lang="en-US" altLang="ko-KR" dirty="0"/>
              <a:t>,</a:t>
            </a:r>
            <a:r>
              <a:rPr lang="ko-KR" altLang="en-US" dirty="0"/>
              <a:t> 표준편차</a:t>
            </a:r>
            <a:r>
              <a:rPr lang="en-US" altLang="ko-KR" dirty="0"/>
              <a:t>)</a:t>
            </a:r>
            <a:r>
              <a:rPr lang="ko-KR" altLang="en-US" dirty="0"/>
              <a:t> 들을 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해당 파일의 컬럼 정보</a:t>
            </a:r>
            <a:r>
              <a:rPr lang="en-US" altLang="ko-KR" dirty="0"/>
              <a:t>(</a:t>
            </a: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설명</a:t>
            </a:r>
            <a:r>
              <a:rPr lang="en-US" altLang="ko-KR" dirty="0"/>
              <a:t>,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컬럼 정보들을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조회 요청을 처리하고 </a:t>
            </a:r>
            <a:r>
              <a:rPr lang="en-US" altLang="ko-KR" dirty="0"/>
              <a:t>Spring</a:t>
            </a:r>
            <a:r>
              <a:rPr lang="ko-KR" altLang="en-US" dirty="0"/>
              <a:t>에게 컬럼 정보들을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컬럼 정보들을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컬럼 정보들을 화면에 바인딩한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사용할 컬럼과 학습을 목표로 하는 변수를 체크한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다음</a:t>
            </a:r>
            <a:r>
              <a:rPr lang="en-US" altLang="ko-KR" dirty="0"/>
              <a:t>”</a:t>
            </a:r>
            <a:r>
              <a:rPr lang="ko-KR" altLang="en-US" dirty="0"/>
              <a:t> 버튼을 누르면 사용할 </a:t>
            </a:r>
            <a:r>
              <a:rPr lang="ko-KR" altLang="en-US" dirty="0" err="1"/>
              <a:t>컬럼명들과</a:t>
            </a:r>
            <a:r>
              <a:rPr lang="ko-KR" altLang="en-US" dirty="0"/>
              <a:t> 목표 변수의 </a:t>
            </a:r>
            <a:r>
              <a:rPr lang="ko-KR" altLang="en-US" dirty="0" err="1"/>
              <a:t>컬럼명을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에서 저장하고 학습 방법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4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F5EA-A05F-7145-9DAF-AB2D6F33DCCD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4540-600E-DC41-98F9-6ED5A324342B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3D3F-49D2-B242-8548-783CDCBEA900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4FE5-00E8-1B4A-9792-53ED8E677CD9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E7D1-8A04-704E-9A3E-A4375D05C28F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D5C7-D600-ED44-8D1B-CB51D25FF5C6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1C8-590B-014B-B8CF-993EF7E34FE3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F6FB-316F-5648-BFA4-BDAEB8B1051F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D7AB-E12A-E448-885C-45339F142381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036B-D512-5444-B276-1107C4616BB0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3862-37F6-F64F-8A70-B74B43AAE220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C6464-2FD0-9445-BF61-62CB07700128}" type="datetime1">
              <a:rPr lang="ko-KR" altLang="en-US" smtClean="0"/>
              <a:t>2020. 5. 22.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tiff"/><Relationship Id="rId10" Type="http://schemas.openxmlformats.org/officeDocument/2006/relationships/image" Target="../media/image10.png"/><Relationship Id="rId4" Type="http://schemas.openxmlformats.org/officeDocument/2006/relationships/image" Target="../media/image15.tiff"/><Relationship Id="rId9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680025" y="3312576"/>
            <a:ext cx="5783956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지도교수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8520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 데이터 선택 페이지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761" y="3029983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46" y="3049823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7" y="3074023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712375" y="3069118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0" y="3065912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242989" y="3243642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5055907" y="3069119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7129728" y="3255706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577" y="3059806"/>
            <a:ext cx="1792205" cy="7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559640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추천 학습 모델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커스터마이징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E4C739-6BEA-9043-B0C6-427BC02C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0" y="1627978"/>
            <a:ext cx="6248178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559640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추천 학습 모델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커스터마이징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선택 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65FA50-23F5-5F4B-92E6-0F1796E9D49A}"/>
              </a:ext>
            </a:extLst>
          </p:cNvPr>
          <p:cNvGrpSpPr/>
          <p:nvPr/>
        </p:nvGrpSpPr>
        <p:grpSpPr>
          <a:xfrm>
            <a:off x="2527987" y="3049823"/>
            <a:ext cx="4088023" cy="758354"/>
            <a:chOff x="1938403" y="5043235"/>
            <a:chExt cx="4088023" cy="758354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72" y="504323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03" y="506743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2997101" y="506253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36" y="505932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4527715" y="523705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60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1726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추천 학습 모델 검토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44936-E418-3146-938D-D1279360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5" y="1817679"/>
            <a:ext cx="8312728" cy="32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1726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추천 학습 모델 검토 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6CE99C-2864-534A-AFC7-FDDE08BFDC7C}"/>
              </a:ext>
            </a:extLst>
          </p:cNvPr>
          <p:cNvGrpSpPr/>
          <p:nvPr/>
        </p:nvGrpSpPr>
        <p:grpSpPr>
          <a:xfrm>
            <a:off x="871610" y="1756733"/>
            <a:ext cx="7663746" cy="758354"/>
            <a:chOff x="871610" y="3049823"/>
            <a:chExt cx="7663746" cy="7583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844D20-5EB7-A741-8FFD-F144E5B2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542" y="3049823"/>
              <a:ext cx="758354" cy="75835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E2F0FB-F629-C544-8088-26FDBB0D1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4831" y="3230274"/>
              <a:ext cx="1370525" cy="3974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569F85-9724-B444-8A72-BAB1CD66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8796" y="3135216"/>
              <a:ext cx="1175135" cy="5875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8830B2-EB26-7B49-9EEB-5E708B23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10" y="3074023"/>
              <a:ext cx="709955" cy="70995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34FA9C8-1AF8-0E43-B544-DF802879FBFC}"/>
                </a:ext>
              </a:extLst>
            </p:cNvPr>
            <p:cNvGrpSpPr/>
            <p:nvPr/>
          </p:nvGrpSpPr>
          <p:grpSpPr>
            <a:xfrm rot="16200000">
              <a:off x="1795838" y="3205543"/>
              <a:ext cx="282192" cy="446916"/>
              <a:chOff x="2576022" y="2399536"/>
              <a:chExt cx="282192" cy="540769"/>
            </a:xfrm>
          </p:grpSpPr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D07443D7-892C-184F-8326-BCC74C86829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꺾인 연결선[E] 21">
                <a:extLst>
                  <a:ext uri="{FF2B5EF4-FFF2-40B4-BE49-F238E27FC236}">
                    <a16:creationId xmlns:a16="http://schemas.microsoft.com/office/drawing/2014/main" id="{9E73D787-6B7C-CB46-B3D2-1B2A5B888D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 descr="창문이(가) 표시된 사진&#10;&#10;자동 생성된 설명">
              <a:extLst>
                <a:ext uri="{FF2B5EF4-FFF2-40B4-BE49-F238E27FC236}">
                  <a16:creationId xmlns:a16="http://schemas.microsoft.com/office/drawing/2014/main" id="{8157AF7E-3453-5A40-B78B-0B929997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465" y="3065912"/>
              <a:ext cx="726177" cy="72617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12C178-7310-9E44-A370-7B296632CCFC}"/>
                </a:ext>
              </a:extLst>
            </p:cNvPr>
            <p:cNvSpPr txBox="1"/>
            <p:nvPr/>
          </p:nvSpPr>
          <p:spPr>
            <a:xfrm>
              <a:off x="3186492" y="3227241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EFF9AC-8991-884C-B38C-38B4C8472ADB}"/>
                </a:ext>
              </a:extLst>
            </p:cNvPr>
            <p:cNvSpPr txBox="1"/>
            <p:nvPr/>
          </p:nvSpPr>
          <p:spPr>
            <a:xfrm>
              <a:off x="4553411" y="3227241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9FA2B77-8B3E-DD41-9CF6-0B79AECC8D23}"/>
                </a:ext>
              </a:extLst>
            </p:cNvPr>
            <p:cNvGrpSpPr/>
            <p:nvPr/>
          </p:nvGrpSpPr>
          <p:grpSpPr>
            <a:xfrm rot="16200000">
              <a:off x="3300408" y="3205543"/>
              <a:ext cx="282192" cy="446916"/>
              <a:chOff x="2576022" y="2399536"/>
              <a:chExt cx="282192" cy="540769"/>
            </a:xfrm>
          </p:grpSpPr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E74A9DB3-F949-6A44-99A7-36CB74577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꺾인 연결선[E] 60">
                <a:extLst>
                  <a:ext uri="{FF2B5EF4-FFF2-40B4-BE49-F238E27FC236}">
                    <a16:creationId xmlns:a16="http://schemas.microsoft.com/office/drawing/2014/main" id="{C9DE6B3D-9377-6548-91DA-ABDAF58CDF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D5C624-E98E-C547-AA58-AF8FA92FA852}"/>
                </a:ext>
              </a:extLst>
            </p:cNvPr>
            <p:cNvGrpSpPr/>
            <p:nvPr/>
          </p:nvGrpSpPr>
          <p:grpSpPr>
            <a:xfrm rot="16200000">
              <a:off x="4660029" y="3205542"/>
              <a:ext cx="282192" cy="446916"/>
              <a:chOff x="2576022" y="2399536"/>
              <a:chExt cx="282192" cy="540769"/>
            </a:xfrm>
          </p:grpSpPr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35FB59CE-AE17-A64F-8DF7-9DA88A352D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BA99B8FF-7431-2048-8967-AF4EC7C673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F042234-F56E-2747-9484-19A6122E5935}"/>
                </a:ext>
              </a:extLst>
            </p:cNvPr>
            <p:cNvGrpSpPr/>
            <p:nvPr/>
          </p:nvGrpSpPr>
          <p:grpSpPr>
            <a:xfrm rot="16200000">
              <a:off x="6585240" y="3205543"/>
              <a:ext cx="282192" cy="446916"/>
              <a:chOff x="2576022" y="2399536"/>
              <a:chExt cx="282192" cy="540769"/>
            </a:xfrm>
          </p:grpSpPr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4BFE239D-7CDF-CE47-93BC-C9C7D721DA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[E] 74">
                <a:extLst>
                  <a:ext uri="{FF2B5EF4-FFF2-40B4-BE49-F238E27FC236}">
                    <a16:creationId xmlns:a16="http://schemas.microsoft.com/office/drawing/2014/main" id="{E7304FB1-F146-994E-8061-AEA7EFBD4C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BE499-727E-B241-B456-18CB40BB0791}"/>
              </a:ext>
            </a:extLst>
          </p:cNvPr>
          <p:cNvSpPr txBox="1"/>
          <p:nvPr/>
        </p:nvSpPr>
        <p:spPr>
          <a:xfrm>
            <a:off x="345997" y="1054486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추천 학습 모델 검토 페이지를 </a:t>
            </a:r>
            <a:r>
              <a:rPr kumimoji="1" lang="ko-KR" altLang="en-US" dirty="0" err="1"/>
              <a:t>요청시</a:t>
            </a:r>
            <a:r>
              <a:rPr kumimoji="1" lang="ko-KR" altLang="en-US" dirty="0"/>
              <a:t> 흐름도</a:t>
            </a:r>
            <a:endParaRPr kumimoji="1" lang="ko-Kore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A5EF73-CC91-F14B-AF4E-1D5C15B36C47}"/>
              </a:ext>
            </a:extLst>
          </p:cNvPr>
          <p:cNvSpPr txBox="1"/>
          <p:nvPr/>
        </p:nvSpPr>
        <p:spPr>
          <a:xfrm>
            <a:off x="422403" y="320417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“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버튼을 누른 뒤 흐름도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851372-668F-7849-B5F6-E3D221E55A15}"/>
              </a:ext>
            </a:extLst>
          </p:cNvPr>
          <p:cNvGrpSpPr/>
          <p:nvPr/>
        </p:nvGrpSpPr>
        <p:grpSpPr>
          <a:xfrm>
            <a:off x="948016" y="3907026"/>
            <a:ext cx="7663746" cy="2167758"/>
            <a:chOff x="948016" y="3907026"/>
            <a:chExt cx="7663746" cy="21677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6598E0C-3B8A-7546-85A8-40FEBE3F90BC}"/>
                </a:ext>
              </a:extLst>
            </p:cNvPr>
            <p:cNvGrpSpPr/>
            <p:nvPr/>
          </p:nvGrpSpPr>
          <p:grpSpPr>
            <a:xfrm>
              <a:off x="948016" y="3907026"/>
              <a:ext cx="7663746" cy="2034493"/>
              <a:chOff x="948016" y="3907026"/>
              <a:chExt cx="7663746" cy="2034493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379B1F51-F102-4E4A-B6B8-DB060107A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5948" y="3926866"/>
                <a:ext cx="758354" cy="758354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1CE352F8-A463-DB45-874F-BB6B2754F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1237" y="5449009"/>
                <a:ext cx="1370525" cy="397452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1F88AA34-51CF-864C-8E57-EA8088D2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5202" y="5353951"/>
                <a:ext cx="1175135" cy="587568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7658A130-BE37-6946-9728-EBDA45A4B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016" y="3951066"/>
                <a:ext cx="709955" cy="709955"/>
              </a:xfrm>
              <a:prstGeom prst="rect">
                <a:avLst/>
              </a:prstGeom>
            </p:spPr>
          </p:pic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0754D00E-7EDB-254F-8BF2-D5E2E0A6FA64}"/>
                  </a:ext>
                </a:extLst>
              </p:cNvPr>
              <p:cNvGrpSpPr/>
              <p:nvPr/>
            </p:nvGrpSpPr>
            <p:grpSpPr>
              <a:xfrm rot="16200000">
                <a:off x="1872244" y="4082585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15" name="꺾인 연결선[E] 114">
                  <a:extLst>
                    <a:ext uri="{FF2B5EF4-FFF2-40B4-BE49-F238E27FC236}">
                      <a16:creationId xmlns:a16="http://schemas.microsoft.com/office/drawing/2014/main" id="{83CA2A9E-F642-C443-82F1-3E66A037C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꺾인 연결선[E] 115">
                  <a:extLst>
                    <a:ext uri="{FF2B5EF4-FFF2-40B4-BE49-F238E27FC236}">
                      <a16:creationId xmlns:a16="http://schemas.microsoft.com/office/drawing/2014/main" id="{A23F403B-92D6-B848-97B0-E94A58811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" name="그림 102" descr="창문이(가) 표시된 사진&#10;&#10;자동 생성된 설명">
                <a:extLst>
                  <a:ext uri="{FF2B5EF4-FFF2-40B4-BE49-F238E27FC236}">
                    <a16:creationId xmlns:a16="http://schemas.microsoft.com/office/drawing/2014/main" id="{298C494E-D051-C04D-956D-D0C776427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871" y="3942955"/>
                <a:ext cx="726177" cy="726177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965D115-9D82-2847-A540-0BC76A58E477}"/>
                  </a:ext>
                </a:extLst>
              </p:cNvPr>
              <p:cNvSpPr txBox="1"/>
              <p:nvPr/>
            </p:nvSpPr>
            <p:spPr>
              <a:xfrm>
                <a:off x="3262898" y="4109828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37FB7B0-8D21-334C-8FEE-D50577B6527B}"/>
                  </a:ext>
                </a:extLst>
              </p:cNvPr>
              <p:cNvSpPr txBox="1"/>
              <p:nvPr/>
            </p:nvSpPr>
            <p:spPr>
              <a:xfrm rot="5400000">
                <a:off x="5812071" y="4846086"/>
                <a:ext cx="540729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FF91DED-A0CD-754B-AAB8-3C89EDEA6667}"/>
                  </a:ext>
                </a:extLst>
              </p:cNvPr>
              <p:cNvGrpSpPr/>
              <p:nvPr/>
            </p:nvGrpSpPr>
            <p:grpSpPr>
              <a:xfrm rot="16200000">
                <a:off x="3376814" y="4082585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13" name="꺾인 연결선[E] 112">
                  <a:extLst>
                    <a:ext uri="{FF2B5EF4-FFF2-40B4-BE49-F238E27FC236}">
                      <a16:creationId xmlns:a16="http://schemas.microsoft.com/office/drawing/2014/main" id="{F9A017CB-798A-BC4F-BFE8-F000A4D63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꺾인 연결선[E] 113">
                  <a:extLst>
                    <a:ext uri="{FF2B5EF4-FFF2-40B4-BE49-F238E27FC236}">
                      <a16:creationId xmlns:a16="http://schemas.microsoft.com/office/drawing/2014/main" id="{C0842028-56C9-D441-A4CA-79773D5C8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C95C9C-260A-5B4B-AF9B-048456CE1E33}"/>
                  </a:ext>
                </a:extLst>
              </p:cNvPr>
              <p:cNvGrpSpPr/>
              <p:nvPr/>
            </p:nvGrpSpPr>
            <p:grpSpPr>
              <a:xfrm>
                <a:off x="5870587" y="4824387"/>
                <a:ext cx="341452" cy="446916"/>
                <a:chOff x="2576022" y="2399536"/>
                <a:chExt cx="282192" cy="540769"/>
              </a:xfrm>
            </p:grpSpPr>
            <p:cxnSp>
              <p:nvCxnSpPr>
                <p:cNvPr id="111" name="꺾인 연결선[E] 110">
                  <a:extLst>
                    <a:ext uri="{FF2B5EF4-FFF2-40B4-BE49-F238E27FC236}">
                      <a16:creationId xmlns:a16="http://schemas.microsoft.com/office/drawing/2014/main" id="{EA078526-A8EC-2941-81DC-5EAEBE108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꺾인 연결선[E] 111">
                  <a:extLst>
                    <a:ext uri="{FF2B5EF4-FFF2-40B4-BE49-F238E27FC236}">
                      <a16:creationId xmlns:a16="http://schemas.microsoft.com/office/drawing/2014/main" id="{42F30917-3265-A34B-B6DE-A00ADE66A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0D408021-A718-C14A-878F-1578D425BF42}"/>
                  </a:ext>
                </a:extLst>
              </p:cNvPr>
              <p:cNvGrpSpPr/>
              <p:nvPr/>
            </p:nvGrpSpPr>
            <p:grpSpPr>
              <a:xfrm rot="16200000">
                <a:off x="6661646" y="5424278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09" name="꺾인 연결선[E] 108">
                  <a:extLst>
                    <a:ext uri="{FF2B5EF4-FFF2-40B4-BE49-F238E27FC236}">
                      <a16:creationId xmlns:a16="http://schemas.microsoft.com/office/drawing/2014/main" id="{5D5EF324-BAED-3546-959D-D12305438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꺾인 연결선[E] 109">
                  <a:extLst>
                    <a:ext uri="{FF2B5EF4-FFF2-40B4-BE49-F238E27FC236}">
                      <a16:creationId xmlns:a16="http://schemas.microsoft.com/office/drawing/2014/main" id="{ED0E6163-F7B1-0B49-802D-B362E8D4C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FB2C384B-4002-8C43-A15F-4CC001F1C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9324" y="3907026"/>
                <a:ext cx="867426" cy="798035"/>
              </a:xfrm>
              <a:prstGeom prst="rect">
                <a:avLst/>
              </a:prstGeom>
            </p:spPr>
          </p:pic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A6D8B3B-A4EC-FE49-BF6B-D5C71A5BF3ED}"/>
                  </a:ext>
                </a:extLst>
              </p:cNvPr>
              <p:cNvGrpSpPr/>
              <p:nvPr/>
            </p:nvGrpSpPr>
            <p:grpSpPr>
              <a:xfrm>
                <a:off x="6807291" y="4132749"/>
                <a:ext cx="632077" cy="346589"/>
                <a:chOff x="3138652" y="3541092"/>
                <a:chExt cx="632077" cy="346589"/>
              </a:xfrm>
            </p:grpSpPr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BFD387F1-235C-0043-8C59-731DF08C4C30}"/>
                    </a:ext>
                  </a:extLst>
                </p:cNvPr>
                <p:cNvGrpSpPr/>
                <p:nvPr/>
              </p:nvGrpSpPr>
              <p:grpSpPr>
                <a:xfrm rot="16200000">
                  <a:off x="3253831" y="3462090"/>
                  <a:ext cx="310412" cy="540769"/>
                  <a:chOff x="2576022" y="2399536"/>
                  <a:chExt cx="282192" cy="540769"/>
                </a:xfrm>
              </p:grpSpPr>
              <p:cxnSp>
                <p:nvCxnSpPr>
                  <p:cNvPr id="127" name="꺾인 연결선[E] 126">
                    <a:extLst>
                      <a:ext uri="{FF2B5EF4-FFF2-40B4-BE49-F238E27FC236}">
                        <a16:creationId xmlns:a16="http://schemas.microsoft.com/office/drawing/2014/main" id="{63EED0C0-8055-FE42-85BB-41AC6AB899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587830" y="2669920"/>
                    <a:ext cx="540768" cy="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꺾인 연결선[E] 127">
                    <a:extLst>
                      <a:ext uri="{FF2B5EF4-FFF2-40B4-BE49-F238E27FC236}">
                        <a16:creationId xmlns:a16="http://schemas.microsoft.com/office/drawing/2014/main" id="{A88259EC-DAD2-E545-A05E-1AEDAA90F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2305639" y="2669919"/>
                    <a:ext cx="540768" cy="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7197570-935E-7540-BAF2-EE12BA50685E}"/>
                    </a:ext>
                  </a:extLst>
                </p:cNvPr>
                <p:cNvSpPr txBox="1"/>
                <p:nvPr/>
              </p:nvSpPr>
              <p:spPr>
                <a:xfrm>
                  <a:off x="3152983" y="3541092"/>
                  <a:ext cx="617746" cy="337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>
                      <a:solidFill>
                        <a:schemeClr val="accent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JDBC</a:t>
                  </a:r>
                </a:p>
              </p:txBody>
            </p:sp>
          </p:grpSp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8D5B3B85-C8F2-F249-BC7C-FEB7654AA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4140" y="3936849"/>
                <a:ext cx="1792205" cy="738388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64F523-8CCB-774C-A9FD-5CC6F41CF27A}"/>
                  </a:ext>
                </a:extLst>
              </p:cNvPr>
              <p:cNvSpPr txBox="1"/>
              <p:nvPr/>
            </p:nvSpPr>
            <p:spPr>
              <a:xfrm>
                <a:off x="4820410" y="4109828"/>
                <a:ext cx="540729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D9B7674-2C28-8644-9CF3-E43CACEDE521}"/>
                  </a:ext>
                </a:extLst>
              </p:cNvPr>
              <p:cNvGrpSpPr/>
              <p:nvPr/>
            </p:nvGrpSpPr>
            <p:grpSpPr>
              <a:xfrm rot="16200000">
                <a:off x="4927028" y="4082586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90D7F8E-E937-E547-8354-123F2BE8A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D7F388CF-9F27-DE42-B1F0-EBBFFD52F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FE5503A9-DBF5-EB45-A213-339F029A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238" y="5303407"/>
              <a:ext cx="771377" cy="771377"/>
            </a:xfrm>
            <a:prstGeom prst="rect">
              <a:avLst/>
            </a:prstGeom>
          </p:spPr>
        </p:pic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C3196ED-0A9C-3B44-90F4-EDF4EAA868D8}"/>
                </a:ext>
              </a:extLst>
            </p:cNvPr>
            <p:cNvGrpSpPr/>
            <p:nvPr/>
          </p:nvGrpSpPr>
          <p:grpSpPr>
            <a:xfrm rot="16200000">
              <a:off x="4377701" y="5332321"/>
              <a:ext cx="614013" cy="870914"/>
              <a:chOff x="3896967" y="2723027"/>
              <a:chExt cx="614013" cy="540769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9C217A2-7CAC-6341-A7C4-912D5D9F1110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38" name="꺾인 연결선[E] 137">
                  <a:extLst>
                    <a:ext uri="{FF2B5EF4-FFF2-40B4-BE49-F238E27FC236}">
                      <a16:creationId xmlns:a16="http://schemas.microsoft.com/office/drawing/2014/main" id="{7BD7C533-1A73-8A4B-AC3D-BF47D0BE9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A24101FF-BB3F-8942-A99A-1827B405D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9E67EFA-DCA1-AF4A-90DA-25343E8909C5}"/>
                  </a:ext>
                </a:extLst>
              </p:cNvPr>
              <p:cNvSpPr txBox="1"/>
              <p:nvPr/>
            </p:nvSpPr>
            <p:spPr>
              <a:xfrm rot="5400000">
                <a:off x="3993668" y="2703057"/>
                <a:ext cx="420611" cy="61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File I/O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94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01877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커스터마이징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7A3C18-1DFB-8749-8A48-34CCE5B8532E}"/>
              </a:ext>
            </a:extLst>
          </p:cNvPr>
          <p:cNvGrpSpPr/>
          <p:nvPr/>
        </p:nvGrpSpPr>
        <p:grpSpPr>
          <a:xfrm>
            <a:off x="755177" y="761998"/>
            <a:ext cx="7557025" cy="5995445"/>
            <a:chOff x="755177" y="761998"/>
            <a:chExt cx="7557025" cy="59954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7162F9-C52F-CF41-B390-53A946CA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177" y="761998"/>
              <a:ext cx="7557025" cy="29493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18003B7-4DCF-804D-8EC2-CFDE52114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77" y="3797264"/>
              <a:ext cx="7557025" cy="2960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01877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커스터마이징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55E1CF-EFF0-474E-B28A-C60F4913EC4F}"/>
              </a:ext>
            </a:extLst>
          </p:cNvPr>
          <p:cNvGrpSpPr/>
          <p:nvPr/>
        </p:nvGrpSpPr>
        <p:grpSpPr>
          <a:xfrm>
            <a:off x="2743857" y="1914887"/>
            <a:ext cx="3656286" cy="758354"/>
            <a:chOff x="2854051" y="1727286"/>
            <a:chExt cx="3656286" cy="7583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DB8738-3695-9949-8FFC-FB40FB8D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1983" y="1727286"/>
              <a:ext cx="758354" cy="75835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C27287-ACA5-D74D-A524-15423E78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051" y="1751486"/>
              <a:ext cx="709955" cy="70995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F0871C7-084F-E04F-A221-D5B3E570ACFA}"/>
                </a:ext>
              </a:extLst>
            </p:cNvPr>
            <p:cNvGrpSpPr/>
            <p:nvPr/>
          </p:nvGrpSpPr>
          <p:grpSpPr>
            <a:xfrm rot="16200000">
              <a:off x="3778279" y="1883006"/>
              <a:ext cx="282192" cy="446916"/>
              <a:chOff x="2576022" y="2399536"/>
              <a:chExt cx="282192" cy="540769"/>
            </a:xfrm>
          </p:grpSpPr>
          <p:cxnSp>
            <p:nvCxnSpPr>
              <p:cNvPr id="33" name="꺾인 연결선[E] 32">
                <a:extLst>
                  <a:ext uri="{FF2B5EF4-FFF2-40B4-BE49-F238E27FC236}">
                    <a16:creationId xmlns:a16="http://schemas.microsoft.com/office/drawing/2014/main" id="{5AA8CC4A-AAA6-2748-A095-014893E2F0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865DD979-9180-D94C-B13A-0265F5E78B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그림 20" descr="창문이(가) 표시된 사진&#10;&#10;자동 생성된 설명">
              <a:extLst>
                <a:ext uri="{FF2B5EF4-FFF2-40B4-BE49-F238E27FC236}">
                  <a16:creationId xmlns:a16="http://schemas.microsoft.com/office/drawing/2014/main" id="{15859B31-BFD7-1541-87D4-B56D19A32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906" y="1743375"/>
              <a:ext cx="726177" cy="7261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15017B-AA33-0D4D-B2DA-E9DA5A23DC95}"/>
                </a:ext>
              </a:extLst>
            </p:cNvPr>
            <p:cNvSpPr txBox="1"/>
            <p:nvPr/>
          </p:nvSpPr>
          <p:spPr>
            <a:xfrm>
              <a:off x="5168933" y="1904704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817E7A8-2160-B246-A1E0-F0ED655ACED6}"/>
                </a:ext>
              </a:extLst>
            </p:cNvPr>
            <p:cNvGrpSpPr/>
            <p:nvPr/>
          </p:nvGrpSpPr>
          <p:grpSpPr>
            <a:xfrm rot="16200000">
              <a:off x="5282849" y="1883006"/>
              <a:ext cx="282192" cy="446916"/>
              <a:chOff x="2576022" y="2399536"/>
              <a:chExt cx="282192" cy="540769"/>
            </a:xfrm>
          </p:grpSpPr>
          <p:cxnSp>
            <p:nvCxnSpPr>
              <p:cNvPr id="31" name="꺾인 연결선[E] 30">
                <a:extLst>
                  <a:ext uri="{FF2B5EF4-FFF2-40B4-BE49-F238E27FC236}">
                    <a16:creationId xmlns:a16="http://schemas.microsoft.com/office/drawing/2014/main" id="{ECFE7B1C-5E56-C94A-92B9-CF845AECCD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71FEDF0F-4E54-B34D-99CC-D355405B07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8F3A3C-DB72-2D4E-BF25-D308BEEDF324}"/>
              </a:ext>
            </a:extLst>
          </p:cNvPr>
          <p:cNvSpPr txBox="1"/>
          <p:nvPr/>
        </p:nvSpPr>
        <p:spPr>
          <a:xfrm>
            <a:off x="345997" y="105448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모델 </a:t>
            </a:r>
            <a:r>
              <a:rPr kumimoji="1" lang="ko-KR" altLang="en-US" dirty="0" err="1"/>
              <a:t>커스터마이징</a:t>
            </a:r>
            <a:r>
              <a:rPr kumimoji="1" lang="ko-KR" altLang="en-US" dirty="0"/>
              <a:t> 페이지를 </a:t>
            </a:r>
            <a:r>
              <a:rPr kumimoji="1" lang="ko-KR" altLang="en-US" dirty="0" err="1"/>
              <a:t>요청시</a:t>
            </a:r>
            <a:r>
              <a:rPr kumimoji="1" lang="ko-KR" altLang="en-US" dirty="0"/>
              <a:t> 흐름도</a:t>
            </a:r>
            <a:endParaRPr kumimoji="1" lang="ko-Kore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A19E13-E3FE-F147-BCBB-C2D24B5A8FCF}"/>
              </a:ext>
            </a:extLst>
          </p:cNvPr>
          <p:cNvSpPr txBox="1"/>
          <p:nvPr/>
        </p:nvSpPr>
        <p:spPr>
          <a:xfrm>
            <a:off x="422403" y="343508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“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버튼을 누른 뒤 흐름도</a:t>
            </a:r>
            <a:endParaRPr kumimoji="1" lang="ko-Kore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83E580-ECE8-384A-9533-67EAC7495D63}"/>
              </a:ext>
            </a:extLst>
          </p:cNvPr>
          <p:cNvGrpSpPr/>
          <p:nvPr/>
        </p:nvGrpSpPr>
        <p:grpSpPr>
          <a:xfrm>
            <a:off x="948016" y="3907026"/>
            <a:ext cx="7663746" cy="2034493"/>
            <a:chOff x="948016" y="3907026"/>
            <a:chExt cx="7663746" cy="2034493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48B75AD0-4657-D948-9A45-8D5E027F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5948" y="3926866"/>
              <a:ext cx="758354" cy="7583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D37461C-4694-3744-AF53-393610DE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1237" y="5449009"/>
              <a:ext cx="1370525" cy="39745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9932A1B2-A04E-D94E-8353-272BA18C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5202" y="5353951"/>
              <a:ext cx="1175135" cy="58756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BECFB5D8-E2D2-624D-8BA0-2AC71B0C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16" y="3951066"/>
              <a:ext cx="709955" cy="70995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F6E1E42-B420-B343-B6BC-61F36E6D4361}"/>
                </a:ext>
              </a:extLst>
            </p:cNvPr>
            <p:cNvGrpSpPr/>
            <p:nvPr/>
          </p:nvGrpSpPr>
          <p:grpSpPr>
            <a:xfrm rot="16200000">
              <a:off x="1872244" y="4082585"/>
              <a:ext cx="282192" cy="446916"/>
              <a:chOff x="2576022" y="2399536"/>
              <a:chExt cx="282192" cy="540769"/>
            </a:xfrm>
          </p:grpSpPr>
          <p:cxnSp>
            <p:nvCxnSpPr>
              <p:cNvPr id="111" name="꺾인 연결선[E] 110">
                <a:extLst>
                  <a:ext uri="{FF2B5EF4-FFF2-40B4-BE49-F238E27FC236}">
                    <a16:creationId xmlns:a16="http://schemas.microsoft.com/office/drawing/2014/main" id="{E5A43858-59BA-6948-8792-20BE26B2DB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5CD2E6BF-4001-B141-BC89-F7DEBC23F1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8" name="그림 87" descr="창문이(가) 표시된 사진&#10;&#10;자동 생성된 설명">
              <a:extLst>
                <a:ext uri="{FF2B5EF4-FFF2-40B4-BE49-F238E27FC236}">
                  <a16:creationId xmlns:a16="http://schemas.microsoft.com/office/drawing/2014/main" id="{46D85BC2-1025-D94F-B671-B7B6C527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871" y="3942955"/>
              <a:ext cx="726177" cy="726177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F8AA9A3-07B4-7B43-9DB9-F0CF8A647EA0}"/>
                </a:ext>
              </a:extLst>
            </p:cNvPr>
            <p:cNvSpPr txBox="1"/>
            <p:nvPr/>
          </p:nvSpPr>
          <p:spPr>
            <a:xfrm>
              <a:off x="3262898" y="4109828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950927-D66A-E64E-BBE6-6DAA7EBBFA40}"/>
                </a:ext>
              </a:extLst>
            </p:cNvPr>
            <p:cNvSpPr txBox="1"/>
            <p:nvPr/>
          </p:nvSpPr>
          <p:spPr>
            <a:xfrm rot="5400000">
              <a:off x="5812071" y="4846086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63401B-E832-954A-95B2-574C43CC6FA5}"/>
                </a:ext>
              </a:extLst>
            </p:cNvPr>
            <p:cNvGrpSpPr/>
            <p:nvPr/>
          </p:nvGrpSpPr>
          <p:grpSpPr>
            <a:xfrm rot="16200000">
              <a:off x="3376814" y="4082585"/>
              <a:ext cx="282192" cy="446916"/>
              <a:chOff x="2576022" y="2399536"/>
              <a:chExt cx="282192" cy="540769"/>
            </a:xfrm>
          </p:grpSpPr>
          <p:cxnSp>
            <p:nvCxnSpPr>
              <p:cNvPr id="109" name="꺾인 연결선[E] 108">
                <a:extLst>
                  <a:ext uri="{FF2B5EF4-FFF2-40B4-BE49-F238E27FC236}">
                    <a16:creationId xmlns:a16="http://schemas.microsoft.com/office/drawing/2014/main" id="{94C04063-F26C-7049-A2EA-BA32A280CD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꺾인 연결선[E] 109">
                <a:extLst>
                  <a:ext uri="{FF2B5EF4-FFF2-40B4-BE49-F238E27FC236}">
                    <a16:creationId xmlns:a16="http://schemas.microsoft.com/office/drawing/2014/main" id="{E2AB9E44-FFAD-B84F-82AC-78D1CB7620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EA62B6-B8E4-734E-8F42-6711DD4F6943}"/>
                </a:ext>
              </a:extLst>
            </p:cNvPr>
            <p:cNvGrpSpPr/>
            <p:nvPr/>
          </p:nvGrpSpPr>
          <p:grpSpPr>
            <a:xfrm>
              <a:off x="5870587" y="4824387"/>
              <a:ext cx="341452" cy="446916"/>
              <a:chOff x="2576022" y="2399536"/>
              <a:chExt cx="282192" cy="540769"/>
            </a:xfrm>
          </p:grpSpPr>
          <p:cxnSp>
            <p:nvCxnSpPr>
              <p:cNvPr id="107" name="꺾인 연결선[E] 106">
                <a:extLst>
                  <a:ext uri="{FF2B5EF4-FFF2-40B4-BE49-F238E27FC236}">
                    <a16:creationId xmlns:a16="http://schemas.microsoft.com/office/drawing/2014/main" id="{7F71169D-B908-634F-911E-3B98B3AD9F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꺾인 연결선[E] 107">
                <a:extLst>
                  <a:ext uri="{FF2B5EF4-FFF2-40B4-BE49-F238E27FC236}">
                    <a16:creationId xmlns:a16="http://schemas.microsoft.com/office/drawing/2014/main" id="{5E9C84CE-A3EA-C340-B851-613B194A1E7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4920639-482A-1C49-AADE-95CC984E322B}"/>
                </a:ext>
              </a:extLst>
            </p:cNvPr>
            <p:cNvGrpSpPr/>
            <p:nvPr/>
          </p:nvGrpSpPr>
          <p:grpSpPr>
            <a:xfrm rot="16200000">
              <a:off x="6661646" y="5424278"/>
              <a:ext cx="282192" cy="446916"/>
              <a:chOff x="2576022" y="2399536"/>
              <a:chExt cx="282192" cy="540769"/>
            </a:xfrm>
          </p:grpSpPr>
          <p:cxnSp>
            <p:nvCxnSpPr>
              <p:cNvPr id="105" name="꺾인 연결선[E] 104">
                <a:extLst>
                  <a:ext uri="{FF2B5EF4-FFF2-40B4-BE49-F238E27FC236}">
                    <a16:creationId xmlns:a16="http://schemas.microsoft.com/office/drawing/2014/main" id="{D64CD11B-CAF5-B749-8CFA-50F4A4B117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꺾인 연결선[E] 105">
                <a:extLst>
                  <a:ext uri="{FF2B5EF4-FFF2-40B4-BE49-F238E27FC236}">
                    <a16:creationId xmlns:a16="http://schemas.microsoft.com/office/drawing/2014/main" id="{484FF02A-DAD3-E74A-8A27-4F8B1668536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6B8A88F-4E1C-C943-8856-74FA0E20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9324" y="3907026"/>
              <a:ext cx="867426" cy="798035"/>
            </a:xfrm>
            <a:prstGeom prst="rect">
              <a:avLst/>
            </a:prstGeom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86CA3F1-3456-044C-8CED-13DAAABD10C3}"/>
                </a:ext>
              </a:extLst>
            </p:cNvPr>
            <p:cNvGrpSpPr/>
            <p:nvPr/>
          </p:nvGrpSpPr>
          <p:grpSpPr>
            <a:xfrm>
              <a:off x="6807291" y="4132749"/>
              <a:ext cx="632077" cy="346589"/>
              <a:chOff x="3138652" y="3541092"/>
              <a:chExt cx="632077" cy="346589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E70F6001-BBC5-4B48-B2B9-0A05A1CCCDE1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03" name="꺾인 연결선[E] 102">
                  <a:extLst>
                    <a:ext uri="{FF2B5EF4-FFF2-40B4-BE49-F238E27FC236}">
                      <a16:creationId xmlns:a16="http://schemas.microsoft.com/office/drawing/2014/main" id="{4207DC0E-9AF7-5041-8E88-FD26A78CB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꺾인 연결선[E] 103">
                  <a:extLst>
                    <a:ext uri="{FF2B5EF4-FFF2-40B4-BE49-F238E27FC236}">
                      <a16:creationId xmlns:a16="http://schemas.microsoft.com/office/drawing/2014/main" id="{269549D9-6694-704D-9F3B-C9AE84092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AAD694D-5826-234B-A222-D4A91AEB6B39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3C8789B-774A-0945-9D78-BE94A5B6D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94140" y="3936849"/>
              <a:ext cx="1792205" cy="73838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5033739-872E-564F-B418-29E6EE37A2F7}"/>
                </a:ext>
              </a:extLst>
            </p:cNvPr>
            <p:cNvSpPr txBox="1"/>
            <p:nvPr/>
          </p:nvSpPr>
          <p:spPr>
            <a:xfrm>
              <a:off x="4820410" y="4109828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4ED399E-37BC-AD45-9005-2DD14191EE7B}"/>
                </a:ext>
              </a:extLst>
            </p:cNvPr>
            <p:cNvGrpSpPr/>
            <p:nvPr/>
          </p:nvGrpSpPr>
          <p:grpSpPr>
            <a:xfrm rot="16200000">
              <a:off x="4927028" y="4082586"/>
              <a:ext cx="282192" cy="446916"/>
              <a:chOff x="2576022" y="2399536"/>
              <a:chExt cx="282192" cy="540769"/>
            </a:xfrm>
          </p:grpSpPr>
          <p:cxnSp>
            <p:nvCxnSpPr>
              <p:cNvPr id="99" name="꺾인 연결선[E] 98">
                <a:extLst>
                  <a:ext uri="{FF2B5EF4-FFF2-40B4-BE49-F238E27FC236}">
                    <a16:creationId xmlns:a16="http://schemas.microsoft.com/office/drawing/2014/main" id="{1C4FD26D-FEAE-D349-A441-0FDCBD6CA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꺾인 연결선[E] 99">
                <a:extLst>
                  <a:ext uri="{FF2B5EF4-FFF2-40B4-BE49-F238E27FC236}">
                    <a16:creationId xmlns:a16="http://schemas.microsoft.com/office/drawing/2014/main" id="{51E391A4-A813-774C-8F5E-8F55184056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DA6F1F9B-E71F-AE4F-9189-BB413BD188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38" y="5303407"/>
            <a:ext cx="771377" cy="771377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E243AA57-AE0C-0F4F-8141-459248663DE7}"/>
              </a:ext>
            </a:extLst>
          </p:cNvPr>
          <p:cNvGrpSpPr/>
          <p:nvPr/>
        </p:nvGrpSpPr>
        <p:grpSpPr>
          <a:xfrm rot="16200000">
            <a:off x="4377701" y="5332321"/>
            <a:ext cx="614013" cy="870914"/>
            <a:chOff x="3896967" y="2723027"/>
            <a:chExt cx="614013" cy="5407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1B03822-827C-014D-B982-6D6A063C8974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81" name="꺾인 연결선[E] 80">
                <a:extLst>
                  <a:ext uri="{FF2B5EF4-FFF2-40B4-BE49-F238E27FC236}">
                    <a16:creationId xmlns:a16="http://schemas.microsoft.com/office/drawing/2014/main" id="{3AC5FA55-1FCE-0E4A-BFB3-8413C7959B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[E] 81">
                <a:extLst>
                  <a:ext uri="{FF2B5EF4-FFF2-40B4-BE49-F238E27FC236}">
                    <a16:creationId xmlns:a16="http://schemas.microsoft.com/office/drawing/2014/main" id="{77A60E9C-36FD-CD48-AD74-C18C1653C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3B79EC-9296-0243-998F-D85D62BA57B7}"/>
                </a:ext>
              </a:extLst>
            </p:cNvPr>
            <p:cNvSpPr txBox="1"/>
            <p:nvPr/>
          </p:nvSpPr>
          <p:spPr>
            <a:xfrm rot="5400000">
              <a:off x="3993668" y="2703057"/>
              <a:ext cx="420611" cy="614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File I/O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2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084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진행 현황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142A7-41AC-6443-96AD-543E055A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234" y="1453632"/>
            <a:ext cx="5551533" cy="39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8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084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진행 현황 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1EB0A7-B62E-4C45-851E-32C7355482D8}"/>
              </a:ext>
            </a:extLst>
          </p:cNvPr>
          <p:cNvGrpSpPr/>
          <p:nvPr/>
        </p:nvGrpSpPr>
        <p:grpSpPr>
          <a:xfrm>
            <a:off x="827632" y="2630965"/>
            <a:ext cx="7488734" cy="798035"/>
            <a:chOff x="764069" y="2630965"/>
            <a:chExt cx="7488734" cy="7980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2E70DB5-87FA-354D-B32B-31162038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2001" y="2650805"/>
              <a:ext cx="758354" cy="758354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DF78571-DBC6-0149-A855-4F2B65E8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69" y="2675005"/>
              <a:ext cx="709955" cy="709955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04F2972-9F50-8441-822E-58BABCA72FBD}"/>
                </a:ext>
              </a:extLst>
            </p:cNvPr>
            <p:cNvGrpSpPr/>
            <p:nvPr/>
          </p:nvGrpSpPr>
          <p:grpSpPr>
            <a:xfrm rot="16200000">
              <a:off x="1688297" y="2806524"/>
              <a:ext cx="282192" cy="446916"/>
              <a:chOff x="2576022" y="2399536"/>
              <a:chExt cx="282192" cy="540769"/>
            </a:xfrm>
          </p:grpSpPr>
          <p:cxnSp>
            <p:nvCxnSpPr>
              <p:cNvPr id="70" name="꺾인 연결선[E] 69">
                <a:extLst>
                  <a:ext uri="{FF2B5EF4-FFF2-40B4-BE49-F238E27FC236}">
                    <a16:creationId xmlns:a16="http://schemas.microsoft.com/office/drawing/2014/main" id="{38DBA2E0-1EAA-3F41-8045-C9187E4B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꺾인 연결선[E] 70">
                <a:extLst>
                  <a:ext uri="{FF2B5EF4-FFF2-40B4-BE49-F238E27FC236}">
                    <a16:creationId xmlns:a16="http://schemas.microsoft.com/office/drawing/2014/main" id="{84F4F6EB-8DF5-9847-8502-71C75DFAC23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 descr="창문이(가) 표시된 사진&#10;&#10;자동 생성된 설명">
              <a:extLst>
                <a:ext uri="{FF2B5EF4-FFF2-40B4-BE49-F238E27FC236}">
                  <a16:creationId xmlns:a16="http://schemas.microsoft.com/office/drawing/2014/main" id="{CE2EF23B-61B8-FC43-B2D7-D65F86D3D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924" y="2666894"/>
              <a:ext cx="726177" cy="72617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07ECE-2392-4249-BF2C-79DC62469D23}"/>
                </a:ext>
              </a:extLst>
            </p:cNvPr>
            <p:cNvSpPr txBox="1"/>
            <p:nvPr/>
          </p:nvSpPr>
          <p:spPr>
            <a:xfrm>
              <a:off x="3078951" y="2824531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9EBE54-291C-6149-ABA9-2D669A04EF72}"/>
                </a:ext>
              </a:extLst>
            </p:cNvPr>
            <p:cNvGrpSpPr/>
            <p:nvPr/>
          </p:nvGrpSpPr>
          <p:grpSpPr>
            <a:xfrm rot="16200000">
              <a:off x="3192867" y="2806524"/>
              <a:ext cx="282192" cy="446916"/>
              <a:chOff x="2576022" y="2399536"/>
              <a:chExt cx="282192" cy="540769"/>
            </a:xfrm>
          </p:grpSpPr>
          <p:cxnSp>
            <p:nvCxnSpPr>
              <p:cNvPr id="76" name="꺾인 연결선[E] 75">
                <a:extLst>
                  <a:ext uri="{FF2B5EF4-FFF2-40B4-BE49-F238E27FC236}">
                    <a16:creationId xmlns:a16="http://schemas.microsoft.com/office/drawing/2014/main" id="{B28BBC21-17FA-1945-8F5D-742B8876C5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꺾인 연결선[E] 76">
                <a:extLst>
                  <a:ext uri="{FF2B5EF4-FFF2-40B4-BE49-F238E27FC236}">
                    <a16:creationId xmlns:a16="http://schemas.microsoft.com/office/drawing/2014/main" id="{E0E84905-D437-EE4A-B374-1B56FADBCD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95546A1-9CDD-AF4A-B6F6-D2578C8E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5377" y="2630965"/>
              <a:ext cx="867426" cy="798035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CDA6C55-52E5-A04B-A28A-E310BBEBCBAB}"/>
                </a:ext>
              </a:extLst>
            </p:cNvPr>
            <p:cNvGrpSpPr/>
            <p:nvPr/>
          </p:nvGrpSpPr>
          <p:grpSpPr>
            <a:xfrm>
              <a:off x="6623344" y="2856688"/>
              <a:ext cx="632077" cy="346589"/>
              <a:chOff x="3138652" y="3541092"/>
              <a:chExt cx="632077" cy="34658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04F56541-0026-344E-90C7-891E2424E356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88" name="꺾인 연결선[E] 87">
                  <a:extLst>
                    <a:ext uri="{FF2B5EF4-FFF2-40B4-BE49-F238E27FC236}">
                      <a16:creationId xmlns:a16="http://schemas.microsoft.com/office/drawing/2014/main" id="{B32BCF3D-B12F-1147-A744-93B632735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꺾인 연결선[E] 88">
                  <a:extLst>
                    <a:ext uri="{FF2B5EF4-FFF2-40B4-BE49-F238E27FC236}">
                      <a16:creationId xmlns:a16="http://schemas.microsoft.com/office/drawing/2014/main" id="{7D292233-AB3D-C642-9CAF-C48D4D160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1511B72-2948-8C42-AF0F-31EB25EE756F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3A1FC3DF-DD43-3547-B698-118804F1C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0193" y="2660788"/>
              <a:ext cx="1792205" cy="73838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86A3448-0454-3C45-972B-43B32FD6D8D3}"/>
                </a:ext>
              </a:extLst>
            </p:cNvPr>
            <p:cNvSpPr txBox="1"/>
            <p:nvPr/>
          </p:nvSpPr>
          <p:spPr>
            <a:xfrm>
              <a:off x="4636463" y="2824531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08267F5-36FE-4545-A075-2C3DCBF24E34}"/>
                </a:ext>
              </a:extLst>
            </p:cNvPr>
            <p:cNvGrpSpPr/>
            <p:nvPr/>
          </p:nvGrpSpPr>
          <p:grpSpPr>
            <a:xfrm rot="16200000">
              <a:off x="4743081" y="2806525"/>
              <a:ext cx="282192" cy="446916"/>
              <a:chOff x="2576022" y="2399536"/>
              <a:chExt cx="282192" cy="540769"/>
            </a:xfrm>
          </p:grpSpPr>
          <p:cxnSp>
            <p:nvCxnSpPr>
              <p:cNvPr id="93" name="꺾인 연결선[E] 92">
                <a:extLst>
                  <a:ext uri="{FF2B5EF4-FFF2-40B4-BE49-F238E27FC236}">
                    <a16:creationId xmlns:a16="http://schemas.microsoft.com/office/drawing/2014/main" id="{4B6DD7FE-3122-4D4D-8425-D2A6FA03F5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25F793ED-022B-244B-AEDC-8D8FF89861F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200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07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441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완료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A5E26-1623-A044-8673-BA023172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5" y="1536542"/>
            <a:ext cx="8312727" cy="37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순서도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77049C-3299-8841-9175-0A9B07E6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884"/>
            <a:ext cx="9144000" cy="37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07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441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완료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FE64CA-EA7B-E141-9FEB-7EF75F8A86C7}"/>
              </a:ext>
            </a:extLst>
          </p:cNvPr>
          <p:cNvSpPr/>
          <p:nvPr/>
        </p:nvSpPr>
        <p:spPr>
          <a:xfrm>
            <a:off x="936346" y="1664896"/>
            <a:ext cx="914400" cy="3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X1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A2117-8703-BA4B-9ABF-A769F307E3D4}"/>
              </a:ext>
            </a:extLst>
          </p:cNvPr>
          <p:cNvSpPr/>
          <p:nvPr/>
        </p:nvSpPr>
        <p:spPr>
          <a:xfrm>
            <a:off x="2017776" y="1664896"/>
            <a:ext cx="914400" cy="3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X2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1F2ADB-BDAC-7347-B223-903C2ADDEB35}"/>
              </a:ext>
            </a:extLst>
          </p:cNvPr>
          <p:cNvSpPr/>
          <p:nvPr/>
        </p:nvSpPr>
        <p:spPr>
          <a:xfrm>
            <a:off x="3099206" y="1664896"/>
            <a:ext cx="914400" cy="3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X3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8ED45-9FA5-1042-952F-C74CCDEC9864}"/>
              </a:ext>
            </a:extLst>
          </p:cNvPr>
          <p:cNvSpPr/>
          <p:nvPr/>
        </p:nvSpPr>
        <p:spPr>
          <a:xfrm>
            <a:off x="4180636" y="1664896"/>
            <a:ext cx="914400" cy="3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X4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6B689-0386-6A48-944A-E18CD8009CD5}"/>
              </a:ext>
            </a:extLst>
          </p:cNvPr>
          <p:cNvSpPr/>
          <p:nvPr/>
        </p:nvSpPr>
        <p:spPr>
          <a:xfrm>
            <a:off x="936346" y="2124535"/>
            <a:ext cx="914400" cy="32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0B943D-1957-3648-9874-53DBA9EA3E57}"/>
              </a:ext>
            </a:extLst>
          </p:cNvPr>
          <p:cNvSpPr/>
          <p:nvPr/>
        </p:nvSpPr>
        <p:spPr>
          <a:xfrm>
            <a:off x="2017776" y="2124535"/>
            <a:ext cx="914400" cy="32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312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085758-3E52-664B-BEB9-0C69AF3EF951}"/>
              </a:ext>
            </a:extLst>
          </p:cNvPr>
          <p:cNvSpPr/>
          <p:nvPr/>
        </p:nvSpPr>
        <p:spPr>
          <a:xfrm>
            <a:off x="3099206" y="2124535"/>
            <a:ext cx="914400" cy="32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45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30E8E5-CFC7-B642-8A46-85D9F6C01445}"/>
              </a:ext>
            </a:extLst>
          </p:cNvPr>
          <p:cNvSpPr/>
          <p:nvPr/>
        </p:nvSpPr>
        <p:spPr>
          <a:xfrm>
            <a:off x="4180636" y="2124535"/>
            <a:ext cx="914400" cy="32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56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0A7EDC0-AFB1-A540-8F9F-AD75988A09C8}"/>
              </a:ext>
            </a:extLst>
          </p:cNvPr>
          <p:cNvSpPr/>
          <p:nvPr/>
        </p:nvSpPr>
        <p:spPr>
          <a:xfrm>
            <a:off x="5389621" y="2067599"/>
            <a:ext cx="822205" cy="379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실행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3916F2-7DBA-4D4C-82CD-C07B7C3CB71C}"/>
              </a:ext>
            </a:extLst>
          </p:cNvPr>
          <p:cNvSpPr/>
          <p:nvPr/>
        </p:nvSpPr>
        <p:spPr>
          <a:xfrm>
            <a:off x="936346" y="2923110"/>
            <a:ext cx="914400" cy="3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Y1</a:t>
            </a:r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2AEDC6-2630-8D44-9431-0CDDBDED9A3B}"/>
              </a:ext>
            </a:extLst>
          </p:cNvPr>
          <p:cNvSpPr/>
          <p:nvPr/>
        </p:nvSpPr>
        <p:spPr>
          <a:xfrm>
            <a:off x="936346" y="3390595"/>
            <a:ext cx="914400" cy="32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42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07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441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완료 페이지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0EFDD18-7571-CE40-979E-FB94ED641D6F}"/>
              </a:ext>
            </a:extLst>
          </p:cNvPr>
          <p:cNvSpPr txBox="1"/>
          <p:nvPr/>
        </p:nvSpPr>
        <p:spPr>
          <a:xfrm>
            <a:off x="345997" y="1054486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 완료 페이지 요청 시 흐름도</a:t>
            </a:r>
            <a:endParaRPr kumimoji="1" lang="ko-Kore-KR" altLang="en-US" dirty="0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9EA4292-0E5F-CD46-8031-71B7FEAC7897}"/>
              </a:ext>
            </a:extLst>
          </p:cNvPr>
          <p:cNvGrpSpPr/>
          <p:nvPr/>
        </p:nvGrpSpPr>
        <p:grpSpPr>
          <a:xfrm>
            <a:off x="837484" y="1879066"/>
            <a:ext cx="7488734" cy="798035"/>
            <a:chOff x="764069" y="2630965"/>
            <a:chExt cx="7488734" cy="798035"/>
          </a:xfrm>
        </p:grpSpPr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466FEFEE-8919-CA4D-816C-D10C3EEC2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2001" y="2650805"/>
              <a:ext cx="758354" cy="758354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4026A7C1-39B8-6F41-8996-1D212A9D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69" y="2675005"/>
              <a:ext cx="709955" cy="709955"/>
            </a:xfrm>
            <a:prstGeom prst="rect">
              <a:avLst/>
            </a:prstGeom>
          </p:spPr>
        </p:pic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C5238836-02E3-2842-8E70-3C2CA4861926}"/>
                </a:ext>
              </a:extLst>
            </p:cNvPr>
            <p:cNvGrpSpPr/>
            <p:nvPr/>
          </p:nvGrpSpPr>
          <p:grpSpPr>
            <a:xfrm rot="16200000">
              <a:off x="1688297" y="2806524"/>
              <a:ext cx="282192" cy="446916"/>
              <a:chOff x="2576022" y="2399536"/>
              <a:chExt cx="282192" cy="540769"/>
            </a:xfrm>
          </p:grpSpPr>
          <p:cxnSp>
            <p:nvCxnSpPr>
              <p:cNvPr id="207" name="꺾인 연결선[E] 206">
                <a:extLst>
                  <a:ext uri="{FF2B5EF4-FFF2-40B4-BE49-F238E27FC236}">
                    <a16:creationId xmlns:a16="http://schemas.microsoft.com/office/drawing/2014/main" id="{2BA77B60-FF11-EB4F-8E5E-999AE2E158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9082DE52-CC43-F84A-8AFE-C104375807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1" name="그림 190" descr="창문이(가) 표시된 사진&#10;&#10;자동 생성된 설명">
              <a:extLst>
                <a:ext uri="{FF2B5EF4-FFF2-40B4-BE49-F238E27FC236}">
                  <a16:creationId xmlns:a16="http://schemas.microsoft.com/office/drawing/2014/main" id="{36225F21-55D6-9043-861A-429F527D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924" y="2666894"/>
              <a:ext cx="726177" cy="726177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D74B47A-CD92-E549-928A-142870FDE614}"/>
                </a:ext>
              </a:extLst>
            </p:cNvPr>
            <p:cNvSpPr txBox="1"/>
            <p:nvPr/>
          </p:nvSpPr>
          <p:spPr>
            <a:xfrm>
              <a:off x="3078951" y="2824531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49A9AF38-4F57-3E46-8D60-A7BE955B0442}"/>
                </a:ext>
              </a:extLst>
            </p:cNvPr>
            <p:cNvGrpSpPr/>
            <p:nvPr/>
          </p:nvGrpSpPr>
          <p:grpSpPr>
            <a:xfrm rot="16200000">
              <a:off x="3192867" y="2806524"/>
              <a:ext cx="282192" cy="446916"/>
              <a:chOff x="2576022" y="2399536"/>
              <a:chExt cx="282192" cy="540769"/>
            </a:xfrm>
          </p:grpSpPr>
          <p:cxnSp>
            <p:nvCxnSpPr>
              <p:cNvPr id="205" name="꺾인 연결선[E] 204">
                <a:extLst>
                  <a:ext uri="{FF2B5EF4-FFF2-40B4-BE49-F238E27FC236}">
                    <a16:creationId xmlns:a16="http://schemas.microsoft.com/office/drawing/2014/main" id="{A2F391D2-D7C3-C145-8F31-917C1FC685A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꺾인 연결선[E] 205">
                <a:extLst>
                  <a:ext uri="{FF2B5EF4-FFF2-40B4-BE49-F238E27FC236}">
                    <a16:creationId xmlns:a16="http://schemas.microsoft.com/office/drawing/2014/main" id="{41CF3FE5-811A-FC4B-BA02-4DB90448008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518EA539-C245-1641-8A6A-8C5A72F5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5377" y="2630965"/>
              <a:ext cx="867426" cy="798035"/>
            </a:xfrm>
            <a:prstGeom prst="rect">
              <a:avLst/>
            </a:prstGeom>
          </p:spPr>
        </p:pic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FE80B3CA-8B35-A246-9031-ED5CB5EC2ECC}"/>
                </a:ext>
              </a:extLst>
            </p:cNvPr>
            <p:cNvGrpSpPr/>
            <p:nvPr/>
          </p:nvGrpSpPr>
          <p:grpSpPr>
            <a:xfrm>
              <a:off x="6623344" y="2856688"/>
              <a:ext cx="632077" cy="346589"/>
              <a:chOff x="3138652" y="3541092"/>
              <a:chExt cx="632077" cy="346589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FE2EC363-01F3-4843-A76E-B6D039D4A30E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203" name="꺾인 연결선[E] 202">
                  <a:extLst>
                    <a:ext uri="{FF2B5EF4-FFF2-40B4-BE49-F238E27FC236}">
                      <a16:creationId xmlns:a16="http://schemas.microsoft.com/office/drawing/2014/main" id="{F33C8CA0-098D-5541-9F23-6C75FC1CA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꺾인 연결선[E] 203">
                  <a:extLst>
                    <a:ext uri="{FF2B5EF4-FFF2-40B4-BE49-F238E27FC236}">
                      <a16:creationId xmlns:a16="http://schemas.microsoft.com/office/drawing/2014/main" id="{FFDCE201-4496-3B4C-92BD-129F56040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210DDAE-B8B3-5346-98FD-DEB46E9786FE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B057A332-64FC-0C45-8F3C-B94F7118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0193" y="2660788"/>
              <a:ext cx="1792205" cy="738388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BCF63BF-DB8C-584A-BD87-83CCC76701AE}"/>
                </a:ext>
              </a:extLst>
            </p:cNvPr>
            <p:cNvSpPr txBox="1"/>
            <p:nvPr/>
          </p:nvSpPr>
          <p:spPr>
            <a:xfrm>
              <a:off x="4636463" y="2824531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CDEFD2E6-C11C-3548-8A42-B6904B57D7AA}"/>
                </a:ext>
              </a:extLst>
            </p:cNvPr>
            <p:cNvGrpSpPr/>
            <p:nvPr/>
          </p:nvGrpSpPr>
          <p:grpSpPr>
            <a:xfrm rot="16200000">
              <a:off x="4743081" y="2806525"/>
              <a:ext cx="282192" cy="446916"/>
              <a:chOff x="2576022" y="2399536"/>
              <a:chExt cx="282192" cy="540769"/>
            </a:xfrm>
          </p:grpSpPr>
          <p:cxnSp>
            <p:nvCxnSpPr>
              <p:cNvPr id="199" name="꺾인 연결선[E] 198">
                <a:extLst>
                  <a:ext uri="{FF2B5EF4-FFF2-40B4-BE49-F238E27FC236}">
                    <a16:creationId xmlns:a16="http://schemas.microsoft.com/office/drawing/2014/main" id="{5F788B44-82B9-0F4D-9788-99BD79649E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꺾인 연결선[E] 199">
                <a:extLst>
                  <a:ext uri="{FF2B5EF4-FFF2-40B4-BE49-F238E27FC236}">
                    <a16:creationId xmlns:a16="http://schemas.microsoft.com/office/drawing/2014/main" id="{E8FB242E-2633-734D-86A8-FBBF59FB8B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539AF5E0-CE87-7146-A06C-9855BFC9FF90}"/>
              </a:ext>
            </a:extLst>
          </p:cNvPr>
          <p:cNvSpPr txBox="1"/>
          <p:nvPr/>
        </p:nvSpPr>
        <p:spPr>
          <a:xfrm>
            <a:off x="345997" y="3491165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모델 실행 버튼 클릭 시 흐름도</a:t>
            </a:r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5E7EFC-7C1E-6B42-A5EE-0B2529FB7963}"/>
              </a:ext>
            </a:extLst>
          </p:cNvPr>
          <p:cNvGrpSpPr/>
          <p:nvPr/>
        </p:nvGrpSpPr>
        <p:grpSpPr>
          <a:xfrm>
            <a:off x="764069" y="4315744"/>
            <a:ext cx="7663746" cy="2179839"/>
            <a:chOff x="764069" y="4315744"/>
            <a:chExt cx="7663746" cy="217983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6BF472-390F-3846-A56F-E2195ADE83E3}"/>
                </a:ext>
              </a:extLst>
            </p:cNvPr>
            <p:cNvGrpSpPr/>
            <p:nvPr/>
          </p:nvGrpSpPr>
          <p:grpSpPr>
            <a:xfrm>
              <a:off x="764069" y="4315744"/>
              <a:ext cx="7663746" cy="2034493"/>
              <a:chOff x="764069" y="4315744"/>
              <a:chExt cx="7663746" cy="2034493"/>
            </a:xfrm>
          </p:grpSpPr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F19D96C3-F613-4246-B973-E26B9A444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2001" y="4335584"/>
                <a:ext cx="758354" cy="758354"/>
              </a:xfrm>
              <a:prstGeom prst="rect">
                <a:avLst/>
              </a:prstGeom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3133C4E5-8E5A-DC40-BFC5-AA86D6C14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7290" y="5857727"/>
                <a:ext cx="1370525" cy="397452"/>
              </a:xfrm>
              <a:prstGeom prst="rect">
                <a:avLst/>
              </a:prstGeom>
            </p:spPr>
          </p:pic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75F23154-737D-554E-BA33-E6DE726C0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1255" y="5762669"/>
                <a:ext cx="1175135" cy="587568"/>
              </a:xfrm>
              <a:prstGeom prst="rect">
                <a:avLst/>
              </a:prstGeom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941DF974-4144-8743-A6D5-C410516C6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069" y="4359784"/>
                <a:ext cx="709955" cy="709955"/>
              </a:xfrm>
              <a:prstGeom prst="rect">
                <a:avLst/>
              </a:prstGeom>
            </p:spPr>
          </p:pic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A2D2B03F-A6B9-094D-85AF-7BB0F8E5ED81}"/>
                  </a:ext>
                </a:extLst>
              </p:cNvPr>
              <p:cNvGrpSpPr/>
              <p:nvPr/>
            </p:nvGrpSpPr>
            <p:grpSpPr>
              <a:xfrm rot="16200000">
                <a:off x="1688297" y="4491303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61" name="꺾인 연결선[E] 160">
                  <a:extLst>
                    <a:ext uri="{FF2B5EF4-FFF2-40B4-BE49-F238E27FC236}">
                      <a16:creationId xmlns:a16="http://schemas.microsoft.com/office/drawing/2014/main" id="{AB61823D-688B-0E44-AE77-15CC8813A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꺾인 연결선[E] 161">
                  <a:extLst>
                    <a:ext uri="{FF2B5EF4-FFF2-40B4-BE49-F238E27FC236}">
                      <a16:creationId xmlns:a16="http://schemas.microsoft.com/office/drawing/2014/main" id="{3A990FF5-7ABD-0B46-8B32-6308CD035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3" name="그림 162" descr="창문이(가) 표시된 사진&#10;&#10;자동 생성된 설명">
                <a:extLst>
                  <a:ext uri="{FF2B5EF4-FFF2-40B4-BE49-F238E27FC236}">
                    <a16:creationId xmlns:a16="http://schemas.microsoft.com/office/drawing/2014/main" id="{66EEA989-EFFF-C34E-AE86-C7B54705D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924" y="4351673"/>
                <a:ext cx="726177" cy="726177"/>
              </a:xfrm>
              <a:prstGeom prst="rect">
                <a:avLst/>
              </a:prstGeom>
            </p:spPr>
          </p:pic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DE96930-C5AF-3045-9B78-F9A2E215A485}"/>
                  </a:ext>
                </a:extLst>
              </p:cNvPr>
              <p:cNvSpPr txBox="1"/>
              <p:nvPr/>
            </p:nvSpPr>
            <p:spPr>
              <a:xfrm>
                <a:off x="3078951" y="4509310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FCDFAA0-2402-EE41-A37A-D3D95AB58407}"/>
                  </a:ext>
                </a:extLst>
              </p:cNvPr>
              <p:cNvSpPr txBox="1"/>
              <p:nvPr/>
            </p:nvSpPr>
            <p:spPr>
              <a:xfrm rot="5400000">
                <a:off x="5628124" y="5254804"/>
                <a:ext cx="540729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FC49DF0-239C-D940-8BCC-FAC9BB985CD5}"/>
                  </a:ext>
                </a:extLst>
              </p:cNvPr>
              <p:cNvGrpSpPr/>
              <p:nvPr/>
            </p:nvGrpSpPr>
            <p:grpSpPr>
              <a:xfrm rot="16200000">
                <a:off x="3192867" y="4491303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67" name="꺾인 연결선[E] 166">
                  <a:extLst>
                    <a:ext uri="{FF2B5EF4-FFF2-40B4-BE49-F238E27FC236}">
                      <a16:creationId xmlns:a16="http://schemas.microsoft.com/office/drawing/2014/main" id="{9557727F-1B7B-F74F-8370-7FAD60840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꺾인 연결선[E] 167">
                  <a:extLst>
                    <a:ext uri="{FF2B5EF4-FFF2-40B4-BE49-F238E27FC236}">
                      <a16:creationId xmlns:a16="http://schemas.microsoft.com/office/drawing/2014/main" id="{B4C88AC3-6EB3-1842-AFC8-7D9E3AF8B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AEA1375-132D-D247-A65C-F156177CBAC6}"/>
                  </a:ext>
                </a:extLst>
              </p:cNvPr>
              <p:cNvGrpSpPr/>
              <p:nvPr/>
            </p:nvGrpSpPr>
            <p:grpSpPr>
              <a:xfrm>
                <a:off x="5686640" y="5233105"/>
                <a:ext cx="341452" cy="446916"/>
                <a:chOff x="2576022" y="2399536"/>
                <a:chExt cx="282192" cy="540769"/>
              </a:xfrm>
            </p:grpSpPr>
            <p:cxnSp>
              <p:nvCxnSpPr>
                <p:cNvPr id="170" name="꺾인 연결선[E] 169">
                  <a:extLst>
                    <a:ext uri="{FF2B5EF4-FFF2-40B4-BE49-F238E27FC236}">
                      <a16:creationId xmlns:a16="http://schemas.microsoft.com/office/drawing/2014/main" id="{FAB60BFB-890E-5C46-B0F1-2B197EDC5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꺾인 연결선[E] 170">
                  <a:extLst>
                    <a:ext uri="{FF2B5EF4-FFF2-40B4-BE49-F238E27FC236}">
                      <a16:creationId xmlns:a16="http://schemas.microsoft.com/office/drawing/2014/main" id="{B288DD13-14E5-A643-8788-57DA74C83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E726BA0-D31E-EC4E-BA01-893780E4AA76}"/>
                  </a:ext>
                </a:extLst>
              </p:cNvPr>
              <p:cNvGrpSpPr/>
              <p:nvPr/>
            </p:nvGrpSpPr>
            <p:grpSpPr>
              <a:xfrm rot="16200000">
                <a:off x="6477699" y="5832996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73" name="꺾인 연결선[E] 172">
                  <a:extLst>
                    <a:ext uri="{FF2B5EF4-FFF2-40B4-BE49-F238E27FC236}">
                      <a16:creationId xmlns:a16="http://schemas.microsoft.com/office/drawing/2014/main" id="{2EF87B65-B22F-AB44-B006-44EFF52B1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꺾인 연결선[E] 173">
                  <a:extLst>
                    <a:ext uri="{FF2B5EF4-FFF2-40B4-BE49-F238E27FC236}">
                      <a16:creationId xmlns:a16="http://schemas.microsoft.com/office/drawing/2014/main" id="{6F7A4219-3A17-D540-979E-37FDB0E5B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id="{D44167D8-D322-2847-BD14-65DF01D92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377" y="4315744"/>
                <a:ext cx="867426" cy="798035"/>
              </a:xfrm>
              <a:prstGeom prst="rect">
                <a:avLst/>
              </a:prstGeom>
            </p:spPr>
          </p:pic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A49E6C53-94E6-8B4B-B47D-4CD3CE1C950E}"/>
                  </a:ext>
                </a:extLst>
              </p:cNvPr>
              <p:cNvGrpSpPr/>
              <p:nvPr/>
            </p:nvGrpSpPr>
            <p:grpSpPr>
              <a:xfrm>
                <a:off x="6623344" y="4541467"/>
                <a:ext cx="632077" cy="346589"/>
                <a:chOff x="3138652" y="3541092"/>
                <a:chExt cx="632077" cy="346589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263BD55A-145D-3249-8B58-61A12F00F4DE}"/>
                    </a:ext>
                  </a:extLst>
                </p:cNvPr>
                <p:cNvGrpSpPr/>
                <p:nvPr/>
              </p:nvGrpSpPr>
              <p:grpSpPr>
                <a:xfrm rot="16200000">
                  <a:off x="3253831" y="3462090"/>
                  <a:ext cx="310412" cy="540769"/>
                  <a:chOff x="2576022" y="2399536"/>
                  <a:chExt cx="282192" cy="540769"/>
                </a:xfrm>
              </p:grpSpPr>
              <p:cxnSp>
                <p:nvCxnSpPr>
                  <p:cNvPr id="179" name="꺾인 연결선[E] 178">
                    <a:extLst>
                      <a:ext uri="{FF2B5EF4-FFF2-40B4-BE49-F238E27FC236}">
                        <a16:creationId xmlns:a16="http://schemas.microsoft.com/office/drawing/2014/main" id="{B0B746D1-33E1-E341-AB93-93C47CD44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587830" y="2669920"/>
                    <a:ext cx="540768" cy="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꺾인 연결선[E] 179">
                    <a:extLst>
                      <a:ext uri="{FF2B5EF4-FFF2-40B4-BE49-F238E27FC236}">
                        <a16:creationId xmlns:a16="http://schemas.microsoft.com/office/drawing/2014/main" id="{4105EA2D-75A9-2C4A-8DBD-534EDF198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2305639" y="2669919"/>
                    <a:ext cx="540768" cy="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392D186-77C2-C448-95E8-43766B9E9C1B}"/>
                    </a:ext>
                  </a:extLst>
                </p:cNvPr>
                <p:cNvSpPr txBox="1"/>
                <p:nvPr/>
              </p:nvSpPr>
              <p:spPr>
                <a:xfrm>
                  <a:off x="3152983" y="3541092"/>
                  <a:ext cx="617746" cy="337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>
                      <a:solidFill>
                        <a:schemeClr val="accent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JDBC</a:t>
                  </a:r>
                </a:p>
              </p:txBody>
            </p:sp>
          </p:grp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A0C2FB5A-E52C-D54B-A743-73ED51671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0193" y="4345567"/>
                <a:ext cx="1792205" cy="738388"/>
              </a:xfrm>
              <a:prstGeom prst="rect">
                <a:avLst/>
              </a:prstGeom>
            </p:spPr>
          </p:pic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D46A36B-F398-0649-8104-9CB62F21545B}"/>
                  </a:ext>
                </a:extLst>
              </p:cNvPr>
              <p:cNvSpPr txBox="1"/>
              <p:nvPr/>
            </p:nvSpPr>
            <p:spPr>
              <a:xfrm>
                <a:off x="4636463" y="4509310"/>
                <a:ext cx="540729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B73081DF-5ED1-4B47-9F50-B17A5501BCC6}"/>
                  </a:ext>
                </a:extLst>
              </p:cNvPr>
              <p:cNvGrpSpPr/>
              <p:nvPr/>
            </p:nvGrpSpPr>
            <p:grpSpPr>
              <a:xfrm rot="16200000">
                <a:off x="4743081" y="4491304"/>
                <a:ext cx="282192" cy="446916"/>
                <a:chOff x="2576022" y="2399536"/>
                <a:chExt cx="282192" cy="540769"/>
              </a:xfrm>
            </p:grpSpPr>
            <p:cxnSp>
              <p:nvCxnSpPr>
                <p:cNvPr id="184" name="꺾인 연결선[E] 183">
                  <a:extLst>
                    <a:ext uri="{FF2B5EF4-FFF2-40B4-BE49-F238E27FC236}">
                      <a16:creationId xmlns:a16="http://schemas.microsoft.com/office/drawing/2014/main" id="{D3782F71-832F-F646-8E34-5C87A141B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꺾인 연결선[E] 184">
                  <a:extLst>
                    <a:ext uri="{FF2B5EF4-FFF2-40B4-BE49-F238E27FC236}">
                      <a16:creationId xmlns:a16="http://schemas.microsoft.com/office/drawing/2014/main" id="{9FF54920-19BB-7045-9D50-2B5FFF76C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0" name="그림 209" descr="시계이(가) 표시된 사진&#10;&#10;자동 생성된 설명">
              <a:extLst>
                <a:ext uri="{FF2B5EF4-FFF2-40B4-BE49-F238E27FC236}">
                  <a16:creationId xmlns:a16="http://schemas.microsoft.com/office/drawing/2014/main" id="{FE050C0E-BDBF-2B42-86AA-CA242F08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789" y="5750401"/>
              <a:ext cx="638099" cy="638099"/>
            </a:xfrm>
            <a:prstGeom prst="rect">
              <a:avLst/>
            </a:prstGeom>
          </p:spPr>
        </p:pic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BEC85111-B283-DB42-AEF9-8B83F86A50E0}"/>
                </a:ext>
              </a:extLst>
            </p:cNvPr>
            <p:cNvGrpSpPr/>
            <p:nvPr/>
          </p:nvGrpSpPr>
          <p:grpSpPr>
            <a:xfrm rot="16200000">
              <a:off x="4272687" y="5753120"/>
              <a:ext cx="614013" cy="870914"/>
              <a:chOff x="3896967" y="2723027"/>
              <a:chExt cx="614013" cy="540769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13EED44D-53EF-9D48-8795-1DD049CA7E0C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214" name="꺾인 연결선[E] 213">
                  <a:extLst>
                    <a:ext uri="{FF2B5EF4-FFF2-40B4-BE49-F238E27FC236}">
                      <a16:creationId xmlns:a16="http://schemas.microsoft.com/office/drawing/2014/main" id="{F22A22F9-3F42-064A-992F-D63989183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꺾인 연결선[E] 214">
                  <a:extLst>
                    <a:ext uri="{FF2B5EF4-FFF2-40B4-BE49-F238E27FC236}">
                      <a16:creationId xmlns:a16="http://schemas.microsoft.com/office/drawing/2014/main" id="{7EF9BA67-D17F-924E-95C9-9B6FBBE9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10D17905-1BEB-034A-988F-B917DBD26C9B}"/>
                  </a:ext>
                </a:extLst>
              </p:cNvPr>
              <p:cNvSpPr txBox="1"/>
              <p:nvPr/>
            </p:nvSpPr>
            <p:spPr>
              <a:xfrm rot="5400000">
                <a:off x="3993668" y="2703057"/>
                <a:ext cx="420611" cy="61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File I/O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228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07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441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완료 페이지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39AF5E0-CE87-7146-A06C-9855BFC9FF90}"/>
              </a:ext>
            </a:extLst>
          </p:cNvPr>
          <p:cNvSpPr txBox="1"/>
          <p:nvPr/>
        </p:nvSpPr>
        <p:spPr>
          <a:xfrm>
            <a:off x="345997" y="1917009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모델 다운로드 버튼 클릭 시 흐름도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DDF3E6-9E5A-BF41-9D5B-108F6455C475}"/>
              </a:ext>
            </a:extLst>
          </p:cNvPr>
          <p:cNvGrpSpPr/>
          <p:nvPr/>
        </p:nvGrpSpPr>
        <p:grpSpPr>
          <a:xfrm>
            <a:off x="1983378" y="2670646"/>
            <a:ext cx="5938329" cy="758354"/>
            <a:chOff x="837484" y="2558664"/>
            <a:chExt cx="5938329" cy="75835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DA1E103-8735-5941-872E-D301A5B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5416" y="2558664"/>
              <a:ext cx="758354" cy="75835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6B1B7F3-CA05-EF46-923E-AAF778EC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84" y="2582864"/>
              <a:ext cx="709955" cy="709955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42CCF33-11AE-7E4B-B2D1-96A63384D007}"/>
                </a:ext>
              </a:extLst>
            </p:cNvPr>
            <p:cNvGrpSpPr/>
            <p:nvPr/>
          </p:nvGrpSpPr>
          <p:grpSpPr>
            <a:xfrm rot="16200000">
              <a:off x="1761712" y="2714383"/>
              <a:ext cx="282192" cy="446916"/>
              <a:chOff x="2576022" y="2399536"/>
              <a:chExt cx="282192" cy="540769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B4B5CFB6-9D7E-514C-BFC4-1DAB9E5477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D243FE8D-CA44-354D-981C-54555B6303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 descr="창문이(가) 표시된 사진&#10;&#10;자동 생성된 설명">
              <a:extLst>
                <a:ext uri="{FF2B5EF4-FFF2-40B4-BE49-F238E27FC236}">
                  <a16:creationId xmlns:a16="http://schemas.microsoft.com/office/drawing/2014/main" id="{E5DAF5E8-E651-904A-ADDC-7C154A6F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339" y="2574753"/>
              <a:ext cx="726177" cy="72617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294B610-9C4B-3648-84A5-9B8FF4D542A7}"/>
                </a:ext>
              </a:extLst>
            </p:cNvPr>
            <p:cNvSpPr txBox="1"/>
            <p:nvPr/>
          </p:nvSpPr>
          <p:spPr>
            <a:xfrm>
              <a:off x="3152366" y="2732390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97866A9-96C7-F14C-8B92-354FBB43A899}"/>
                </a:ext>
              </a:extLst>
            </p:cNvPr>
            <p:cNvGrpSpPr/>
            <p:nvPr/>
          </p:nvGrpSpPr>
          <p:grpSpPr>
            <a:xfrm rot="16200000">
              <a:off x="3266282" y="2714383"/>
              <a:ext cx="282192" cy="446916"/>
              <a:chOff x="2576022" y="2399536"/>
              <a:chExt cx="282192" cy="540769"/>
            </a:xfrm>
          </p:grpSpPr>
          <p:cxnSp>
            <p:nvCxnSpPr>
              <p:cNvPr id="86" name="꺾인 연결선[E] 85">
                <a:extLst>
                  <a:ext uri="{FF2B5EF4-FFF2-40B4-BE49-F238E27FC236}">
                    <a16:creationId xmlns:a16="http://schemas.microsoft.com/office/drawing/2014/main" id="{3E80BC87-ACF9-0743-8030-42BBD7C9B1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꺾인 연결선[E] 86">
                <a:extLst>
                  <a:ext uri="{FF2B5EF4-FFF2-40B4-BE49-F238E27FC236}">
                    <a16:creationId xmlns:a16="http://schemas.microsoft.com/office/drawing/2014/main" id="{8974E30D-39DF-054E-8EF3-740BE9A095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0EE6F184-A55C-D14F-B45D-9C67B335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3608" y="2568647"/>
              <a:ext cx="1792205" cy="73838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6ECE7AF-6D1D-E746-BDCD-978B6ECDFA53}"/>
                </a:ext>
              </a:extLst>
            </p:cNvPr>
            <p:cNvSpPr txBox="1"/>
            <p:nvPr/>
          </p:nvSpPr>
          <p:spPr>
            <a:xfrm>
              <a:off x="4709878" y="2732390"/>
              <a:ext cx="54072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B4543D5-B222-4D41-A55F-65CF0E1538C0}"/>
                </a:ext>
              </a:extLst>
            </p:cNvPr>
            <p:cNvGrpSpPr/>
            <p:nvPr/>
          </p:nvGrpSpPr>
          <p:grpSpPr>
            <a:xfrm rot="16200000">
              <a:off x="4816496" y="2714384"/>
              <a:ext cx="282192" cy="446916"/>
              <a:chOff x="2576022" y="2399536"/>
              <a:chExt cx="282192" cy="540769"/>
            </a:xfrm>
          </p:grpSpPr>
          <p:cxnSp>
            <p:nvCxnSpPr>
              <p:cNvPr id="80" name="꺾인 연결선[E] 79">
                <a:extLst>
                  <a:ext uri="{FF2B5EF4-FFF2-40B4-BE49-F238E27FC236}">
                    <a16:creationId xmlns:a16="http://schemas.microsoft.com/office/drawing/2014/main" id="{F1D767DE-6F32-5F43-A387-EA355BD96A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꺾인 연결선[E] 80">
                <a:extLst>
                  <a:ext uri="{FF2B5EF4-FFF2-40B4-BE49-F238E27FC236}">
                    <a16:creationId xmlns:a16="http://schemas.microsoft.com/office/drawing/2014/main" id="{E4FD7423-7A12-D841-BBEF-9F626BF257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207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4301177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 선택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삽입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349C9-A1F8-B945-BB79-190393F8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055"/>
            <a:ext cx="9144000" cy="47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4301177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 선택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삽입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선택 페이지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9176E61-D9DA-F843-97ED-5246B1DEF405}"/>
              </a:ext>
            </a:extLst>
          </p:cNvPr>
          <p:cNvGrpSpPr/>
          <p:nvPr/>
        </p:nvGrpSpPr>
        <p:grpSpPr>
          <a:xfrm>
            <a:off x="2527987" y="3049823"/>
            <a:ext cx="4088023" cy="758354"/>
            <a:chOff x="1575535" y="5103528"/>
            <a:chExt cx="4088023" cy="7583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B1EFC69-65C6-324E-9A4B-E08900BED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204" y="5103528"/>
              <a:ext cx="758354" cy="7583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C56C0CB-41FB-444A-A052-648EF953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35" y="5127728"/>
              <a:ext cx="709955" cy="70995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67BE954-0A69-4F47-9887-D03A0B794209}"/>
                </a:ext>
              </a:extLst>
            </p:cNvPr>
            <p:cNvGrpSpPr/>
            <p:nvPr/>
          </p:nvGrpSpPr>
          <p:grpSpPr>
            <a:xfrm rot="16200000">
              <a:off x="2634233" y="5122823"/>
              <a:ext cx="282192" cy="719764"/>
              <a:chOff x="2576022" y="2399536"/>
              <a:chExt cx="282192" cy="540769"/>
            </a:xfrm>
          </p:grpSpPr>
          <p:cxnSp>
            <p:nvCxnSpPr>
              <p:cNvPr id="50" name="꺾인 연결선[E] 49">
                <a:extLst>
                  <a:ext uri="{FF2B5EF4-FFF2-40B4-BE49-F238E27FC236}">
                    <a16:creationId xmlns:a16="http://schemas.microsoft.com/office/drawing/2014/main" id="{226DE788-08A0-474E-A2ED-1E54B5901E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56F3FE49-A17C-7D47-95AD-0A086FECF6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그림 35" descr="창문이(가) 표시된 사진&#10;&#10;자동 생성된 설명">
              <a:extLst>
                <a:ext uri="{FF2B5EF4-FFF2-40B4-BE49-F238E27FC236}">
                  <a16:creationId xmlns:a16="http://schemas.microsoft.com/office/drawing/2014/main" id="{8AD5ED33-5326-8D48-BCAE-961B54F6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168" y="5119617"/>
              <a:ext cx="726177" cy="726177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295810D-FA38-1C46-A122-E873EF467ACE}"/>
                </a:ext>
              </a:extLst>
            </p:cNvPr>
            <p:cNvGrpSpPr/>
            <p:nvPr/>
          </p:nvGrpSpPr>
          <p:grpSpPr>
            <a:xfrm>
              <a:off x="4164847" y="5297347"/>
              <a:ext cx="653945" cy="370717"/>
              <a:chOff x="2908393" y="4683472"/>
              <a:chExt cx="653945" cy="33701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116B5A29-2A8C-DB4F-AD10-F7358B798CFC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46" name="꺾인 연결선[E] 45">
                  <a:extLst>
                    <a:ext uri="{FF2B5EF4-FFF2-40B4-BE49-F238E27FC236}">
                      <a16:creationId xmlns:a16="http://schemas.microsoft.com/office/drawing/2014/main" id="{884824B7-792B-554A-8ECB-94CA78FEB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꺾인 연결선[E] 46">
                  <a:extLst>
                    <a:ext uri="{FF2B5EF4-FFF2-40B4-BE49-F238E27FC236}">
                      <a16:creationId xmlns:a16="http://schemas.microsoft.com/office/drawing/2014/main" id="{1A832A3A-5AB5-6747-B0CC-7D9C05E57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1D5441-30A7-C843-9A61-907B4CBBA934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4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09571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새로운 데이터 삽입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CAA40B-CFEF-AF45-8DB7-0971F582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34" y="870317"/>
            <a:ext cx="6104931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09571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새로운 데이터 삽입 페이지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91236A-0C96-F94E-8B17-7ED6140E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761" y="2308528"/>
            <a:ext cx="867426" cy="798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39BAC1-A533-EA4F-B260-E8A77ABB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46" y="2328368"/>
            <a:ext cx="758354" cy="758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6C44F4-7C67-D74A-B26B-A70616E06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7" y="2352568"/>
            <a:ext cx="709955" cy="7099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E269C3-4601-6C45-8DFB-62024B359367}"/>
              </a:ext>
            </a:extLst>
          </p:cNvPr>
          <p:cNvGrpSpPr/>
          <p:nvPr/>
        </p:nvGrpSpPr>
        <p:grpSpPr>
          <a:xfrm rot="16200000">
            <a:off x="1712375" y="2347663"/>
            <a:ext cx="282192" cy="719764"/>
            <a:chOff x="2576022" y="2399536"/>
            <a:chExt cx="282192" cy="540769"/>
          </a:xfrm>
        </p:grpSpPr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11063B38-1077-454C-B544-ABA8BC6F97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420CB559-9447-EE4C-9F74-2763AA05CA9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 descr="창문이(가) 표시된 사진&#10;&#10;자동 생성된 설명">
            <a:extLst>
              <a:ext uri="{FF2B5EF4-FFF2-40B4-BE49-F238E27FC236}">
                <a16:creationId xmlns:a16="http://schemas.microsoft.com/office/drawing/2014/main" id="{0D0DA39A-CFBD-E340-892E-80B4F3FC4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0" y="2344457"/>
            <a:ext cx="726177" cy="72617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9D9B16-49C9-8442-8C62-3C718C8827B1}"/>
              </a:ext>
            </a:extLst>
          </p:cNvPr>
          <p:cNvGrpSpPr/>
          <p:nvPr/>
        </p:nvGrpSpPr>
        <p:grpSpPr>
          <a:xfrm>
            <a:off x="3242989" y="2522187"/>
            <a:ext cx="653945" cy="370717"/>
            <a:chOff x="2908393" y="4683472"/>
            <a:chExt cx="653945" cy="33701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DB71D4B-39C0-A447-9531-145B50437DC8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A55D6F8C-6849-FE48-8A18-70696CA425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꺾인 연결선[E] 34">
                <a:extLst>
                  <a:ext uri="{FF2B5EF4-FFF2-40B4-BE49-F238E27FC236}">
                    <a16:creationId xmlns:a16="http://schemas.microsoft.com/office/drawing/2014/main" id="{922A3F32-B85E-FB47-8EC9-29498F1A62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83479F-BD5D-4345-A1FD-D7A56904937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C0B528-C085-5E40-86C6-A15D366BCEA9}"/>
              </a:ext>
            </a:extLst>
          </p:cNvPr>
          <p:cNvGrpSpPr/>
          <p:nvPr/>
        </p:nvGrpSpPr>
        <p:grpSpPr>
          <a:xfrm rot="16200000">
            <a:off x="5055907" y="2347664"/>
            <a:ext cx="351264" cy="719764"/>
            <a:chOff x="4159717" y="2723027"/>
            <a:chExt cx="351264" cy="54076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A894DD2-6775-DF41-952D-778A86C9545B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30" name="꺾인 연결선[E] 29">
                <a:extLst>
                  <a:ext uri="{FF2B5EF4-FFF2-40B4-BE49-F238E27FC236}">
                    <a16:creationId xmlns:a16="http://schemas.microsoft.com/office/drawing/2014/main" id="{AAA7D628-A6A0-574E-A154-FF9DFA9F5B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꺾인 연결선[E] 30">
                <a:extLst>
                  <a:ext uri="{FF2B5EF4-FFF2-40B4-BE49-F238E27FC236}">
                    <a16:creationId xmlns:a16="http://schemas.microsoft.com/office/drawing/2014/main" id="{48026D50-4FEC-D14F-9779-B17EF82835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5D4DBE-E589-7546-8656-12880D5CDE42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FFA86C-A9DC-E84C-A6C2-71D4189896FD}"/>
              </a:ext>
            </a:extLst>
          </p:cNvPr>
          <p:cNvGrpSpPr/>
          <p:nvPr/>
        </p:nvGrpSpPr>
        <p:grpSpPr>
          <a:xfrm>
            <a:off x="7129728" y="2534251"/>
            <a:ext cx="632077" cy="346589"/>
            <a:chOff x="3138652" y="3541092"/>
            <a:chExt cx="632077" cy="34658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FE82F08-419D-944A-85BC-A70DE6DF385C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26" name="꺾인 연결선[E] 25">
                <a:extLst>
                  <a:ext uri="{FF2B5EF4-FFF2-40B4-BE49-F238E27FC236}">
                    <a16:creationId xmlns:a16="http://schemas.microsoft.com/office/drawing/2014/main" id="{66650019-BDE3-2246-940D-3EBEBD2358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[E] 26">
                <a:extLst>
                  <a:ext uri="{FF2B5EF4-FFF2-40B4-BE49-F238E27FC236}">
                    <a16:creationId xmlns:a16="http://schemas.microsoft.com/office/drawing/2014/main" id="{1ECF472E-437A-034F-8D6A-D8B5982F8E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9A2BE-1CC3-E94C-A4F1-F8E08F42899A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78CF7FF-6726-A84C-9B64-06AA5052C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577" y="2338351"/>
            <a:ext cx="1792205" cy="738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E47E91-BC1B-D842-91D9-A581DC1A8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0" y="4338515"/>
            <a:ext cx="771377" cy="771377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42237A-89FA-E54D-B26F-C69A60392D40}"/>
              </a:ext>
            </a:extLst>
          </p:cNvPr>
          <p:cNvGrpSpPr/>
          <p:nvPr/>
        </p:nvGrpSpPr>
        <p:grpSpPr>
          <a:xfrm>
            <a:off x="5959373" y="3232408"/>
            <a:ext cx="614014" cy="870914"/>
            <a:chOff x="3896967" y="2723027"/>
            <a:chExt cx="614014" cy="5407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28B322C-2DDD-474D-88BE-1CFBE890045B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42" name="꺾인 연결선[E] 41">
                <a:extLst>
                  <a:ext uri="{FF2B5EF4-FFF2-40B4-BE49-F238E27FC236}">
                    <a16:creationId xmlns:a16="http://schemas.microsoft.com/office/drawing/2014/main" id="{E2F363F8-6E6D-D84C-B1D5-4856793453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꺾인 연결선[E] 42">
                <a:extLst>
                  <a:ext uri="{FF2B5EF4-FFF2-40B4-BE49-F238E27FC236}">
                    <a16:creationId xmlns:a16="http://schemas.microsoft.com/office/drawing/2014/main" id="{8C9B7C9A-B009-704F-B191-D46A72D153D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DA6400-9976-DB48-BF16-69CB98C4D9AA}"/>
                </a:ext>
              </a:extLst>
            </p:cNvPr>
            <p:cNvSpPr txBox="1"/>
            <p:nvPr/>
          </p:nvSpPr>
          <p:spPr>
            <a:xfrm rot="5400000">
              <a:off x="3993668" y="2703056"/>
              <a:ext cx="420611" cy="61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File I/O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93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8520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기존 데이터 선택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6B170-3E66-EA4C-8715-5C383FEB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617727"/>
            <a:ext cx="8312727" cy="36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8520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기존 데이터 선택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31AEA3-CD18-6941-813F-8967CB8DAB97}"/>
              </a:ext>
            </a:extLst>
          </p:cNvPr>
          <p:cNvGrpSpPr/>
          <p:nvPr/>
        </p:nvGrpSpPr>
        <p:grpSpPr>
          <a:xfrm>
            <a:off x="653677" y="3211353"/>
            <a:ext cx="8105510" cy="798034"/>
            <a:chOff x="519245" y="4957542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329" y="4957542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914" y="4977382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45" y="5001582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577943" y="4996677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878" y="4993471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08557" y="5171201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21475" y="4996678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6995296" y="5183265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2145" y="4987365"/>
              <a:ext cx="1792205" cy="738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2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85206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상세 데이터 선택 페이지</a:t>
            </a:r>
          </a:p>
        </p:txBody>
      </p:sp>
      <p:pic>
        <p:nvPicPr>
          <p:cNvPr id="41" name="그림 40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239B9D9-BB3B-AF41-9065-29C97A05F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761509"/>
            <a:ext cx="8312727" cy="33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12973</TotalTime>
  <Words>4204</Words>
  <Application>Microsoft Macintosh PowerPoint</Application>
  <PresentationFormat>화면 슬라이드 쇼(4:3)</PresentationFormat>
  <Paragraphs>540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Nanum Gothic</vt:lpstr>
      <vt:lpstr>맑은 고딕</vt:lpstr>
      <vt:lpstr>Calibri Light</vt:lpstr>
      <vt:lpstr>나눔명조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349</cp:revision>
  <cp:lastPrinted>2020-03-18T09:20:41Z</cp:lastPrinted>
  <dcterms:created xsi:type="dcterms:W3CDTF">2018-04-02T04:18:06Z</dcterms:created>
  <dcterms:modified xsi:type="dcterms:W3CDTF">2020-05-26T17:28:25Z</dcterms:modified>
</cp:coreProperties>
</file>